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443" r:id="rId5"/>
    <p:sldId id="2444" r:id="rId6"/>
    <p:sldId id="2445" r:id="rId7"/>
    <p:sldId id="260" r:id="rId8"/>
    <p:sldId id="2446" r:id="rId9"/>
    <p:sldId id="2448" r:id="rId10"/>
    <p:sldId id="2449" r:id="rId11"/>
    <p:sldId id="2447" r:id="rId12"/>
    <p:sldId id="2450" r:id="rId13"/>
    <p:sldId id="2452" r:id="rId14"/>
    <p:sldId id="2451" r:id="rId15"/>
    <p:sldId id="2453" r:id="rId16"/>
    <p:sldId id="2454" r:id="rId17"/>
    <p:sldId id="2455" r:id="rId18"/>
    <p:sldId id="2458" r:id="rId19"/>
    <p:sldId id="2456" r:id="rId20"/>
    <p:sldId id="2457" r:id="rId21"/>
    <p:sldId id="2441" r:id="rId22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F400"/>
    <a:srgbClr val="05EE55"/>
    <a:srgbClr val="038B30"/>
    <a:srgbClr val="2F3342"/>
    <a:srgbClr val="05D74D"/>
    <a:srgbClr val="663300"/>
    <a:srgbClr val="04C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8" autoAdjust="0"/>
    <p:restoredTop sz="70740" autoAdjust="0"/>
  </p:normalViewPr>
  <p:slideViewPr>
    <p:cSldViewPr snapToGrid="0">
      <p:cViewPr varScale="1">
        <p:scale>
          <a:sx n="80" d="100"/>
          <a:sy n="80" d="100"/>
        </p:scale>
        <p:origin x="17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6E2C23-3059-4071-ADB7-21756900C9E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B952A41-B0A7-448F-B3D4-0E48D910E982}">
      <dgm:prSet/>
      <dgm:spPr/>
      <dgm:t>
        <a:bodyPr/>
        <a:lstStyle/>
        <a:p>
          <a:r>
            <a:rPr lang="en-US" dirty="0"/>
            <a:t>Sensory Input, Landmark detection and tracking (SLAM)</a:t>
          </a:r>
        </a:p>
      </dgm:t>
    </dgm:pt>
    <dgm:pt modelId="{284159EB-31D6-4711-8EA2-8442D162C315}" type="parTrans" cxnId="{FE24C87D-C3A6-4ABC-8425-0C7C023D4C48}">
      <dgm:prSet/>
      <dgm:spPr/>
      <dgm:t>
        <a:bodyPr/>
        <a:lstStyle/>
        <a:p>
          <a:endParaRPr lang="en-US"/>
        </a:p>
      </dgm:t>
    </dgm:pt>
    <dgm:pt modelId="{A3BEAD87-8E14-4926-8C44-C9A22EFFED3F}" type="sibTrans" cxnId="{FE24C87D-C3A6-4ABC-8425-0C7C023D4C48}">
      <dgm:prSet/>
      <dgm:spPr/>
      <dgm:t>
        <a:bodyPr/>
        <a:lstStyle/>
        <a:p>
          <a:endParaRPr lang="en-US"/>
        </a:p>
      </dgm:t>
    </dgm:pt>
    <dgm:pt modelId="{9A40122B-A1CE-4AFE-AB9F-00B2826689BB}">
      <dgm:prSet/>
      <dgm:spPr/>
      <dgm:t>
        <a:bodyPr/>
        <a:lstStyle/>
        <a:p>
          <a:r>
            <a:rPr lang="en-US" dirty="0"/>
            <a:t>Map generation and trajectory planning:</a:t>
          </a:r>
        </a:p>
        <a:p>
          <a:endParaRPr lang="en-US" dirty="0"/>
        </a:p>
        <a:p>
          <a:r>
            <a:rPr lang="en-US" dirty="0"/>
            <a:t>- Generation of an Abstract map</a:t>
          </a:r>
        </a:p>
        <a:p>
          <a:r>
            <a:rPr lang="en-US" dirty="0"/>
            <a:t>- Planning actions to follow map</a:t>
          </a:r>
        </a:p>
      </dgm:t>
    </dgm:pt>
    <dgm:pt modelId="{CD1A6CAF-20EA-4CB2-BD98-66E217F16A32}" type="parTrans" cxnId="{9EFB4638-2BF0-4FAD-9B2D-F054108F31EB}">
      <dgm:prSet/>
      <dgm:spPr/>
      <dgm:t>
        <a:bodyPr/>
        <a:lstStyle/>
        <a:p>
          <a:endParaRPr lang="en-US"/>
        </a:p>
      </dgm:t>
    </dgm:pt>
    <dgm:pt modelId="{06803615-BDBB-4980-8205-1B6E0358DD76}" type="sibTrans" cxnId="{9EFB4638-2BF0-4FAD-9B2D-F054108F31EB}">
      <dgm:prSet/>
      <dgm:spPr/>
      <dgm:t>
        <a:bodyPr/>
        <a:lstStyle/>
        <a:p>
          <a:endParaRPr lang="en-US"/>
        </a:p>
      </dgm:t>
    </dgm:pt>
    <dgm:pt modelId="{F133C996-BC58-4B4B-9BE9-0398D7CD4611}">
      <dgm:prSet/>
      <dgm:spPr/>
      <dgm:t>
        <a:bodyPr/>
        <a:lstStyle/>
        <a:p>
          <a:r>
            <a:rPr lang="en-US" dirty="0"/>
            <a:t>Controlling the vehicle (same as non autonomous)</a:t>
          </a:r>
        </a:p>
      </dgm:t>
    </dgm:pt>
    <dgm:pt modelId="{FB51E6C9-74BB-4274-A767-01D446CCB16F}" type="parTrans" cxnId="{117B176B-5474-4949-8E52-47CAD5C28B46}">
      <dgm:prSet/>
      <dgm:spPr/>
      <dgm:t>
        <a:bodyPr/>
        <a:lstStyle/>
        <a:p>
          <a:endParaRPr lang="en-US"/>
        </a:p>
      </dgm:t>
    </dgm:pt>
    <dgm:pt modelId="{F7CBEFA4-02D2-452B-9540-377108FFB1CB}" type="sibTrans" cxnId="{117B176B-5474-4949-8E52-47CAD5C28B46}">
      <dgm:prSet/>
      <dgm:spPr/>
      <dgm:t>
        <a:bodyPr/>
        <a:lstStyle/>
        <a:p>
          <a:endParaRPr lang="en-US"/>
        </a:p>
      </dgm:t>
    </dgm:pt>
    <dgm:pt modelId="{30FF3AFB-8515-4070-BFF4-BBEA8EA06956}" type="pres">
      <dgm:prSet presAssocID="{576E2C23-3059-4071-ADB7-21756900C9E9}" presName="root" presStyleCnt="0">
        <dgm:presLayoutVars>
          <dgm:dir/>
          <dgm:resizeHandles val="exact"/>
        </dgm:presLayoutVars>
      </dgm:prSet>
      <dgm:spPr/>
    </dgm:pt>
    <dgm:pt modelId="{68ECE354-B0DF-4EBE-897D-9A48D49B7E57}" type="pres">
      <dgm:prSet presAssocID="{6B952A41-B0A7-448F-B3D4-0E48D910E982}" presName="compNode" presStyleCnt="0"/>
      <dgm:spPr/>
    </dgm:pt>
    <dgm:pt modelId="{4CC9AA91-6AD8-4CCC-8AEB-C26FF8AF2D74}" type="pres">
      <dgm:prSet presAssocID="{6B952A41-B0A7-448F-B3D4-0E48D910E982}" presName="bgRect" presStyleLbl="bgShp" presStyleIdx="0" presStyleCnt="3" custLinFactNeighborX="11103" custLinFactNeighborY="0"/>
      <dgm:spPr/>
    </dgm:pt>
    <dgm:pt modelId="{312386CD-4CA2-4EFC-B121-5718D95EF207}" type="pres">
      <dgm:prSet presAssocID="{6B952A41-B0A7-448F-B3D4-0E48D910E98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912A9B57-58DE-467F-92BE-902BAAED429D}" type="pres">
      <dgm:prSet presAssocID="{6B952A41-B0A7-448F-B3D4-0E48D910E982}" presName="spaceRect" presStyleCnt="0"/>
      <dgm:spPr/>
    </dgm:pt>
    <dgm:pt modelId="{F62D9591-47A1-4CAA-8088-843D60197F15}" type="pres">
      <dgm:prSet presAssocID="{6B952A41-B0A7-448F-B3D4-0E48D910E982}" presName="parTx" presStyleLbl="revTx" presStyleIdx="0" presStyleCnt="3">
        <dgm:presLayoutVars>
          <dgm:chMax val="0"/>
          <dgm:chPref val="0"/>
        </dgm:presLayoutVars>
      </dgm:prSet>
      <dgm:spPr/>
    </dgm:pt>
    <dgm:pt modelId="{298DD6E5-A02A-4856-B887-ACE6B47B7E5A}" type="pres">
      <dgm:prSet presAssocID="{A3BEAD87-8E14-4926-8C44-C9A22EFFED3F}" presName="sibTrans" presStyleCnt="0"/>
      <dgm:spPr/>
    </dgm:pt>
    <dgm:pt modelId="{558AEA40-8196-4307-A39A-5F5C68C3F10C}" type="pres">
      <dgm:prSet presAssocID="{9A40122B-A1CE-4AFE-AB9F-00B2826689BB}" presName="compNode" presStyleCnt="0"/>
      <dgm:spPr/>
    </dgm:pt>
    <dgm:pt modelId="{86C67EE6-B4F8-47A7-83F7-062F2163706D}" type="pres">
      <dgm:prSet presAssocID="{9A40122B-A1CE-4AFE-AB9F-00B2826689BB}" presName="bgRect" presStyleLbl="bgShp" presStyleIdx="1" presStyleCnt="3" custScaleY="315992" custLinFactNeighborX="11103" custLinFactNeighborY="33"/>
      <dgm:spPr/>
    </dgm:pt>
    <dgm:pt modelId="{3E4DB92F-1A3B-43B8-97EC-F90131FF12B8}" type="pres">
      <dgm:prSet presAssocID="{9A40122B-A1CE-4AFE-AB9F-00B2826689B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2EFE142A-823C-4CC7-81DE-BE20045D6340}" type="pres">
      <dgm:prSet presAssocID="{9A40122B-A1CE-4AFE-AB9F-00B2826689BB}" presName="spaceRect" presStyleCnt="0"/>
      <dgm:spPr/>
    </dgm:pt>
    <dgm:pt modelId="{008A6B93-03AD-4797-9D28-D4C7899DC696}" type="pres">
      <dgm:prSet presAssocID="{9A40122B-A1CE-4AFE-AB9F-00B2826689BB}" presName="parTx" presStyleLbl="revTx" presStyleIdx="1" presStyleCnt="3" custScaleY="301326">
        <dgm:presLayoutVars>
          <dgm:chMax val="0"/>
          <dgm:chPref val="0"/>
        </dgm:presLayoutVars>
      </dgm:prSet>
      <dgm:spPr/>
    </dgm:pt>
    <dgm:pt modelId="{1365B7A1-BB88-45B1-BB42-593E5A423A7C}" type="pres">
      <dgm:prSet presAssocID="{06803615-BDBB-4980-8205-1B6E0358DD76}" presName="sibTrans" presStyleCnt="0"/>
      <dgm:spPr/>
    </dgm:pt>
    <dgm:pt modelId="{EC0EBC2A-318C-4468-ABD8-FFA0DA1BE113}" type="pres">
      <dgm:prSet presAssocID="{F133C996-BC58-4B4B-9BE9-0398D7CD4611}" presName="compNode" presStyleCnt="0"/>
      <dgm:spPr/>
    </dgm:pt>
    <dgm:pt modelId="{5D5FBF1D-F4DF-40D6-8488-3F6EF0F8F99C}" type="pres">
      <dgm:prSet presAssocID="{F133C996-BC58-4B4B-9BE9-0398D7CD4611}" presName="bgRect" presStyleLbl="bgShp" presStyleIdx="2" presStyleCnt="3" custLinFactNeighborX="11103" custLinFactNeighborY="33"/>
      <dgm:spPr/>
    </dgm:pt>
    <dgm:pt modelId="{A5E1E815-9E7C-4475-9EBD-5DA7503AB2F6}" type="pres">
      <dgm:prSet presAssocID="{F133C996-BC58-4B4B-9BE9-0398D7CD461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 with solid fill"/>
        </a:ext>
      </dgm:extLst>
    </dgm:pt>
    <dgm:pt modelId="{9E37D23A-26A3-47F8-8B26-F181C2B05A2D}" type="pres">
      <dgm:prSet presAssocID="{F133C996-BC58-4B4B-9BE9-0398D7CD4611}" presName="spaceRect" presStyleCnt="0"/>
      <dgm:spPr/>
    </dgm:pt>
    <dgm:pt modelId="{DFE3924E-5F6A-4701-BECF-A590FFF27F94}" type="pres">
      <dgm:prSet presAssocID="{F133C996-BC58-4B4B-9BE9-0398D7CD461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8552425-9D88-4032-9EA6-C9E52E13DB2D}" type="presOf" srcId="{9A40122B-A1CE-4AFE-AB9F-00B2826689BB}" destId="{008A6B93-03AD-4797-9D28-D4C7899DC696}" srcOrd="0" destOrd="0" presId="urn:microsoft.com/office/officeart/2018/2/layout/IconVerticalSolidList"/>
    <dgm:cxn modelId="{9EFB4638-2BF0-4FAD-9B2D-F054108F31EB}" srcId="{576E2C23-3059-4071-ADB7-21756900C9E9}" destId="{9A40122B-A1CE-4AFE-AB9F-00B2826689BB}" srcOrd="1" destOrd="0" parTransId="{CD1A6CAF-20EA-4CB2-BD98-66E217F16A32}" sibTransId="{06803615-BDBB-4980-8205-1B6E0358DD76}"/>
    <dgm:cxn modelId="{A990EC5E-C446-4345-BA27-1BEAD0E5FC3D}" type="presOf" srcId="{6B952A41-B0A7-448F-B3D4-0E48D910E982}" destId="{F62D9591-47A1-4CAA-8088-843D60197F15}" srcOrd="0" destOrd="0" presId="urn:microsoft.com/office/officeart/2018/2/layout/IconVerticalSolidList"/>
    <dgm:cxn modelId="{117B176B-5474-4949-8E52-47CAD5C28B46}" srcId="{576E2C23-3059-4071-ADB7-21756900C9E9}" destId="{F133C996-BC58-4B4B-9BE9-0398D7CD4611}" srcOrd="2" destOrd="0" parTransId="{FB51E6C9-74BB-4274-A767-01D446CCB16F}" sibTransId="{F7CBEFA4-02D2-452B-9540-377108FFB1CB}"/>
    <dgm:cxn modelId="{CC9AD54F-4E05-4432-A512-1C00E0117775}" type="presOf" srcId="{F133C996-BC58-4B4B-9BE9-0398D7CD4611}" destId="{DFE3924E-5F6A-4701-BECF-A590FFF27F94}" srcOrd="0" destOrd="0" presId="urn:microsoft.com/office/officeart/2018/2/layout/IconVerticalSolidList"/>
    <dgm:cxn modelId="{AEB1DC7C-5CB0-44CC-949D-9FEB3AA7E5AB}" type="presOf" srcId="{576E2C23-3059-4071-ADB7-21756900C9E9}" destId="{30FF3AFB-8515-4070-BFF4-BBEA8EA06956}" srcOrd="0" destOrd="0" presId="urn:microsoft.com/office/officeart/2018/2/layout/IconVerticalSolidList"/>
    <dgm:cxn modelId="{FE24C87D-C3A6-4ABC-8425-0C7C023D4C48}" srcId="{576E2C23-3059-4071-ADB7-21756900C9E9}" destId="{6B952A41-B0A7-448F-B3D4-0E48D910E982}" srcOrd="0" destOrd="0" parTransId="{284159EB-31D6-4711-8EA2-8442D162C315}" sibTransId="{A3BEAD87-8E14-4926-8C44-C9A22EFFED3F}"/>
    <dgm:cxn modelId="{281454A4-07B2-4073-9DEC-40A2FD522B2A}" type="presParOf" srcId="{30FF3AFB-8515-4070-BFF4-BBEA8EA06956}" destId="{68ECE354-B0DF-4EBE-897D-9A48D49B7E57}" srcOrd="0" destOrd="0" presId="urn:microsoft.com/office/officeart/2018/2/layout/IconVerticalSolidList"/>
    <dgm:cxn modelId="{A8FB309F-0F19-4B37-B3CB-200493E68EF2}" type="presParOf" srcId="{68ECE354-B0DF-4EBE-897D-9A48D49B7E57}" destId="{4CC9AA91-6AD8-4CCC-8AEB-C26FF8AF2D74}" srcOrd="0" destOrd="0" presId="urn:microsoft.com/office/officeart/2018/2/layout/IconVerticalSolidList"/>
    <dgm:cxn modelId="{42B12EAF-EBD4-4866-9387-525DBEF704A7}" type="presParOf" srcId="{68ECE354-B0DF-4EBE-897D-9A48D49B7E57}" destId="{312386CD-4CA2-4EFC-B121-5718D95EF207}" srcOrd="1" destOrd="0" presId="urn:microsoft.com/office/officeart/2018/2/layout/IconVerticalSolidList"/>
    <dgm:cxn modelId="{B94AB4FD-3F35-41B9-BE99-AC03C38F5F58}" type="presParOf" srcId="{68ECE354-B0DF-4EBE-897D-9A48D49B7E57}" destId="{912A9B57-58DE-467F-92BE-902BAAED429D}" srcOrd="2" destOrd="0" presId="urn:microsoft.com/office/officeart/2018/2/layout/IconVerticalSolidList"/>
    <dgm:cxn modelId="{E6478BAC-847B-454D-B5E8-6A02951C2FAC}" type="presParOf" srcId="{68ECE354-B0DF-4EBE-897D-9A48D49B7E57}" destId="{F62D9591-47A1-4CAA-8088-843D60197F15}" srcOrd="3" destOrd="0" presId="urn:microsoft.com/office/officeart/2018/2/layout/IconVerticalSolidList"/>
    <dgm:cxn modelId="{AF831C79-76E8-4508-ACFC-C3B13AB9C0BB}" type="presParOf" srcId="{30FF3AFB-8515-4070-BFF4-BBEA8EA06956}" destId="{298DD6E5-A02A-4856-B887-ACE6B47B7E5A}" srcOrd="1" destOrd="0" presId="urn:microsoft.com/office/officeart/2018/2/layout/IconVerticalSolidList"/>
    <dgm:cxn modelId="{A4C999A1-E752-43A1-B69E-9C0DE263E7A1}" type="presParOf" srcId="{30FF3AFB-8515-4070-BFF4-BBEA8EA06956}" destId="{558AEA40-8196-4307-A39A-5F5C68C3F10C}" srcOrd="2" destOrd="0" presId="urn:microsoft.com/office/officeart/2018/2/layout/IconVerticalSolidList"/>
    <dgm:cxn modelId="{F86C1F8C-595D-44C2-8133-F0F3744FAECA}" type="presParOf" srcId="{558AEA40-8196-4307-A39A-5F5C68C3F10C}" destId="{86C67EE6-B4F8-47A7-83F7-062F2163706D}" srcOrd="0" destOrd="0" presId="urn:microsoft.com/office/officeart/2018/2/layout/IconVerticalSolidList"/>
    <dgm:cxn modelId="{E778D107-6E95-4CC7-BE83-2175D4552BA3}" type="presParOf" srcId="{558AEA40-8196-4307-A39A-5F5C68C3F10C}" destId="{3E4DB92F-1A3B-43B8-97EC-F90131FF12B8}" srcOrd="1" destOrd="0" presId="urn:microsoft.com/office/officeart/2018/2/layout/IconVerticalSolidList"/>
    <dgm:cxn modelId="{A79BC87C-36DA-41DC-84B3-ED53E2F06E0C}" type="presParOf" srcId="{558AEA40-8196-4307-A39A-5F5C68C3F10C}" destId="{2EFE142A-823C-4CC7-81DE-BE20045D6340}" srcOrd="2" destOrd="0" presId="urn:microsoft.com/office/officeart/2018/2/layout/IconVerticalSolidList"/>
    <dgm:cxn modelId="{0EFD4C97-AD24-4F74-9366-CE7B09FD4336}" type="presParOf" srcId="{558AEA40-8196-4307-A39A-5F5C68C3F10C}" destId="{008A6B93-03AD-4797-9D28-D4C7899DC696}" srcOrd="3" destOrd="0" presId="urn:microsoft.com/office/officeart/2018/2/layout/IconVerticalSolidList"/>
    <dgm:cxn modelId="{72B4DF1A-D576-4DCE-A341-70DAF5BD26F1}" type="presParOf" srcId="{30FF3AFB-8515-4070-BFF4-BBEA8EA06956}" destId="{1365B7A1-BB88-45B1-BB42-593E5A423A7C}" srcOrd="3" destOrd="0" presId="urn:microsoft.com/office/officeart/2018/2/layout/IconVerticalSolidList"/>
    <dgm:cxn modelId="{CEECEC36-9C60-4B14-94B1-C5F132D60D90}" type="presParOf" srcId="{30FF3AFB-8515-4070-BFF4-BBEA8EA06956}" destId="{EC0EBC2A-318C-4468-ABD8-FFA0DA1BE113}" srcOrd="4" destOrd="0" presId="urn:microsoft.com/office/officeart/2018/2/layout/IconVerticalSolidList"/>
    <dgm:cxn modelId="{A5EFE4B0-BD65-49F9-89A7-AE689715C170}" type="presParOf" srcId="{EC0EBC2A-318C-4468-ABD8-FFA0DA1BE113}" destId="{5D5FBF1D-F4DF-40D6-8488-3F6EF0F8F99C}" srcOrd="0" destOrd="0" presId="urn:microsoft.com/office/officeart/2018/2/layout/IconVerticalSolidList"/>
    <dgm:cxn modelId="{D5328B1B-0A7B-4219-BEAA-93971A4737F5}" type="presParOf" srcId="{EC0EBC2A-318C-4468-ABD8-FFA0DA1BE113}" destId="{A5E1E815-9E7C-4475-9EBD-5DA7503AB2F6}" srcOrd="1" destOrd="0" presId="urn:microsoft.com/office/officeart/2018/2/layout/IconVerticalSolidList"/>
    <dgm:cxn modelId="{288501DE-5BE6-4840-8720-DC652EF5EDED}" type="presParOf" srcId="{EC0EBC2A-318C-4468-ABD8-FFA0DA1BE113}" destId="{9E37D23A-26A3-47F8-8B26-F181C2B05A2D}" srcOrd="2" destOrd="0" presId="urn:microsoft.com/office/officeart/2018/2/layout/IconVerticalSolidList"/>
    <dgm:cxn modelId="{8BC25306-A6F2-4EBE-A96E-23052F3EAE24}" type="presParOf" srcId="{EC0EBC2A-318C-4468-ABD8-FFA0DA1BE113}" destId="{DFE3924E-5F6A-4701-BECF-A590FFF27F9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C9AA91-6AD8-4CCC-8AEB-C26FF8AF2D74}">
      <dsp:nvSpPr>
        <dsp:cNvPr id="0" name=""/>
        <dsp:cNvSpPr/>
      </dsp:nvSpPr>
      <dsp:spPr>
        <a:xfrm>
          <a:off x="0" y="284"/>
          <a:ext cx="4226025" cy="85347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2386CD-4CA2-4EFC-B121-5718D95EF207}">
      <dsp:nvSpPr>
        <dsp:cNvPr id="0" name=""/>
        <dsp:cNvSpPr/>
      </dsp:nvSpPr>
      <dsp:spPr>
        <a:xfrm>
          <a:off x="258175" y="192315"/>
          <a:ext cx="469410" cy="4694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2D9591-47A1-4CAA-8088-843D60197F15}">
      <dsp:nvSpPr>
        <dsp:cNvPr id="0" name=""/>
        <dsp:cNvSpPr/>
      </dsp:nvSpPr>
      <dsp:spPr>
        <a:xfrm>
          <a:off x="985761" y="284"/>
          <a:ext cx="3240263" cy="853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326" tIns="90326" rIns="90326" bIns="9032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Sensory Input, Landmark detection and tracking (SLAM)</a:t>
          </a:r>
        </a:p>
      </dsp:txBody>
      <dsp:txXfrm>
        <a:off x="985761" y="284"/>
        <a:ext cx="3240263" cy="853473"/>
      </dsp:txXfrm>
    </dsp:sp>
    <dsp:sp modelId="{86C67EE6-B4F8-47A7-83F7-062F2163706D}">
      <dsp:nvSpPr>
        <dsp:cNvPr id="0" name=""/>
        <dsp:cNvSpPr/>
      </dsp:nvSpPr>
      <dsp:spPr>
        <a:xfrm>
          <a:off x="0" y="1067407"/>
          <a:ext cx="4226025" cy="269690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4DB92F-1A3B-43B8-97EC-F90131FF12B8}">
      <dsp:nvSpPr>
        <dsp:cNvPr id="0" name=""/>
        <dsp:cNvSpPr/>
      </dsp:nvSpPr>
      <dsp:spPr>
        <a:xfrm>
          <a:off x="258175" y="2180873"/>
          <a:ext cx="469410" cy="4694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8A6B93-03AD-4797-9D28-D4C7899DC696}">
      <dsp:nvSpPr>
        <dsp:cNvPr id="0" name=""/>
        <dsp:cNvSpPr/>
      </dsp:nvSpPr>
      <dsp:spPr>
        <a:xfrm>
          <a:off x="985761" y="1129710"/>
          <a:ext cx="3240263" cy="2571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326" tIns="90326" rIns="90326" bIns="9032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Map generation and trajectory planning: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- Generation of an Abstract map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- Planning actions to follow map</a:t>
          </a:r>
        </a:p>
      </dsp:txBody>
      <dsp:txXfrm>
        <a:off x="985761" y="1129710"/>
        <a:ext cx="3240263" cy="2571736"/>
      </dsp:txXfrm>
    </dsp:sp>
    <dsp:sp modelId="{5D5FBF1D-F4DF-40D6-8488-3F6EF0F8F99C}">
      <dsp:nvSpPr>
        <dsp:cNvPr id="0" name=""/>
        <dsp:cNvSpPr/>
      </dsp:nvSpPr>
      <dsp:spPr>
        <a:xfrm>
          <a:off x="0" y="3977682"/>
          <a:ext cx="4226025" cy="85347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E1E815-9E7C-4475-9EBD-5DA7503AB2F6}">
      <dsp:nvSpPr>
        <dsp:cNvPr id="0" name=""/>
        <dsp:cNvSpPr/>
      </dsp:nvSpPr>
      <dsp:spPr>
        <a:xfrm>
          <a:off x="258175" y="4169432"/>
          <a:ext cx="469410" cy="4694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E3924E-5F6A-4701-BECF-A590FFF27F94}">
      <dsp:nvSpPr>
        <dsp:cNvPr id="0" name=""/>
        <dsp:cNvSpPr/>
      </dsp:nvSpPr>
      <dsp:spPr>
        <a:xfrm>
          <a:off x="985761" y="3977400"/>
          <a:ext cx="3240263" cy="853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326" tIns="90326" rIns="90326" bIns="9032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Controlling the vehicle (same as non autonomous)</a:t>
          </a:r>
        </a:p>
      </dsp:txBody>
      <dsp:txXfrm>
        <a:off x="985761" y="3977400"/>
        <a:ext cx="3240263" cy="8534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4265FD-4E3F-4008-BF0D-92438DDF38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8" cy="513509"/>
          </a:xfrm>
          <a:prstGeom prst="rect">
            <a:avLst/>
          </a:prstGeom>
        </p:spPr>
        <p:txBody>
          <a:bodyPr vert="horz" lIns="99069" tIns="49535" rIns="99069" bIns="49535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11FABC-D2A4-4DDD-AE15-415703DDD3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8" cy="513509"/>
          </a:xfrm>
          <a:prstGeom prst="rect">
            <a:avLst/>
          </a:prstGeom>
        </p:spPr>
        <p:txBody>
          <a:bodyPr vert="horz" lIns="99069" tIns="49535" rIns="99069" bIns="49535" rtlCol="0"/>
          <a:lstStyle>
            <a:lvl1pPr algn="r">
              <a:defRPr sz="1300"/>
            </a:lvl1pPr>
          </a:lstStyle>
          <a:p>
            <a:fld id="{D1CB9CF0-A540-4793-A5F3-F4917CFDDCB6}" type="datetimeFigureOut">
              <a:rPr lang="en-US" smtClean="0"/>
              <a:t>3/23/2022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EBBAB0-AE2E-4EA6-BE3D-A8C4DA4007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8" cy="513506"/>
          </a:xfrm>
          <a:prstGeom prst="rect">
            <a:avLst/>
          </a:prstGeom>
        </p:spPr>
        <p:txBody>
          <a:bodyPr vert="horz" lIns="99069" tIns="49535" rIns="99069" bIns="49535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D462F-4914-49FC-A851-7FFFE9D6E8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8" cy="513506"/>
          </a:xfrm>
          <a:prstGeom prst="rect">
            <a:avLst/>
          </a:prstGeom>
        </p:spPr>
        <p:txBody>
          <a:bodyPr vert="horz" lIns="99069" tIns="49535" rIns="99069" bIns="49535" rtlCol="0" anchor="b"/>
          <a:lstStyle>
            <a:lvl1pPr algn="r">
              <a:defRPr sz="1300"/>
            </a:lvl1pPr>
          </a:lstStyle>
          <a:p>
            <a:fld id="{73422B72-BD1C-4F41-B10E-CA0BEB1790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907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8" cy="513509"/>
          </a:xfrm>
          <a:prstGeom prst="rect">
            <a:avLst/>
          </a:prstGeom>
        </p:spPr>
        <p:txBody>
          <a:bodyPr vert="horz" lIns="99069" tIns="49535" rIns="99069" bIns="49535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8" cy="513509"/>
          </a:xfrm>
          <a:prstGeom prst="rect">
            <a:avLst/>
          </a:prstGeom>
        </p:spPr>
        <p:txBody>
          <a:bodyPr vert="horz" lIns="99069" tIns="49535" rIns="99069" bIns="49535" rtlCol="0"/>
          <a:lstStyle>
            <a:lvl1pPr algn="r">
              <a:defRPr sz="1300"/>
            </a:lvl1pPr>
          </a:lstStyle>
          <a:p>
            <a:fld id="{EDA03753-A5BE-4D79-AEA9-C0A65A6F8851}" type="datetimeFigureOut">
              <a:rPr lang="en-US" smtClean="0"/>
              <a:t>3/22/2022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20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69" tIns="49535" rIns="99069" bIns="49535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</p:spPr>
        <p:txBody>
          <a:bodyPr vert="horz" lIns="99069" tIns="49535" rIns="99069" bIns="49535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8" cy="513506"/>
          </a:xfrm>
          <a:prstGeom prst="rect">
            <a:avLst/>
          </a:prstGeom>
        </p:spPr>
        <p:txBody>
          <a:bodyPr vert="horz" lIns="99069" tIns="49535" rIns="99069" bIns="49535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8" cy="513506"/>
          </a:xfrm>
          <a:prstGeom prst="rect">
            <a:avLst/>
          </a:prstGeom>
        </p:spPr>
        <p:txBody>
          <a:bodyPr vert="horz" lIns="99069" tIns="49535" rIns="99069" bIns="49535" rtlCol="0" anchor="b"/>
          <a:lstStyle>
            <a:lvl1pPr algn="r">
              <a:defRPr sz="1300"/>
            </a:lvl1pPr>
          </a:lstStyle>
          <a:p>
            <a:fld id="{AA3BE989-76B8-4F13-9267-01FDA45C43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730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699"/>
            <a:r>
              <a:rPr lang="de-DE" dirty="0"/>
              <a:t>Hello, Like to </a:t>
            </a:r>
            <a:r>
              <a:rPr lang="de-DE" dirty="0" err="1"/>
              <a:t>present</a:t>
            </a:r>
            <a:r>
              <a:rPr lang="de-DE" dirty="0"/>
              <a:t> to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bachelors</a:t>
            </a:r>
            <a:r>
              <a:rPr lang="de-DE" dirty="0"/>
              <a:t> </a:t>
            </a:r>
            <a:r>
              <a:rPr lang="de-DE" dirty="0" err="1"/>
              <a:t>theses</a:t>
            </a:r>
            <a:r>
              <a:rPr lang="de-DE" dirty="0"/>
              <a:t>: </a:t>
            </a:r>
            <a:r>
              <a:rPr lang="en-US" sz="1300" spc="216" dirty="0">
                <a:latin typeface="Arial" panose="020B0604020202020204" pitchFamily="34" charset="0"/>
              </a:rPr>
              <a:t>Map Generation in Autonomous Racing - </a:t>
            </a:r>
            <a:r>
              <a:rPr lang="en-US" spc="325" dirty="0">
                <a:latin typeface="Arial" panose="020B0604020202020204" pitchFamily="34" charset="0"/>
              </a:rPr>
              <a:t>A </a:t>
            </a:r>
            <a:r>
              <a:rPr lang="en-US" spc="325" dirty="0" err="1">
                <a:latin typeface="Arial" panose="020B0604020202020204" pitchFamily="34" charset="0"/>
              </a:rPr>
              <a:t>Comparision</a:t>
            </a:r>
            <a:r>
              <a:rPr lang="en-US" spc="325" dirty="0">
                <a:latin typeface="Arial" panose="020B0604020202020204" pitchFamily="34" charset="0"/>
              </a:rPr>
              <a:t> of a Classic </a:t>
            </a:r>
            <a:r>
              <a:rPr lang="en-US" spc="325" dirty="0" err="1">
                <a:latin typeface="Arial" panose="020B0604020202020204" pitchFamily="34" charset="0"/>
              </a:rPr>
              <a:t>Heuristical</a:t>
            </a:r>
            <a:r>
              <a:rPr lang="en-US" spc="325" dirty="0">
                <a:latin typeface="Arial" panose="020B0604020202020204" pitchFamily="34" charset="0"/>
              </a:rPr>
              <a:t> Algorithm and</a:t>
            </a:r>
            <a:br>
              <a:rPr lang="en-US" spc="325" dirty="0"/>
            </a:br>
            <a:r>
              <a:rPr lang="en-US" spc="325" dirty="0">
                <a:latin typeface="Arial" panose="020B0604020202020204" pitchFamily="34" charset="0"/>
              </a:rPr>
              <a:t>Machine Leaning</a:t>
            </a:r>
            <a:endParaRPr lang="en-US" spc="325" dirty="0"/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E989-76B8-4F13-9267-01FDA45C437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560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E989-76B8-4F13-9267-01FDA45C437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260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E989-76B8-4F13-9267-01FDA45C437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833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E989-76B8-4F13-9267-01FDA45C437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317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E989-76B8-4F13-9267-01FDA45C437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9146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All in all, </a:t>
            </a:r>
            <a:r>
              <a:rPr lang="en-US" b="0" i="0" dirty="0">
                <a:effectLst/>
                <a:latin typeface="Arial" panose="020B0604020202020204" pitchFamily="34" charset="0"/>
              </a:rPr>
              <a:t>less and less usable output increasing errors in the input, but if input very precise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E989-76B8-4F13-9267-01FDA45C437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971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Classical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:</a:t>
            </a:r>
          </a:p>
          <a:p>
            <a:r>
              <a:rPr lang="de-DE" dirty="0"/>
              <a:t>All in all, </a:t>
            </a:r>
            <a:r>
              <a:rPr lang="en-US" b="0" i="0" dirty="0">
                <a:effectLst/>
                <a:latin typeface="Arial" panose="020B0604020202020204" pitchFamily="34" charset="0"/>
              </a:rPr>
              <a:t>less and less usable output increasing errors in the input, but if input very precise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E989-76B8-4F13-9267-01FDA45C437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1106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E989-76B8-4F13-9267-01FDA45C437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2250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E989-76B8-4F13-9267-01FDA45C437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2426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</a:t>
            </a:r>
            <a:r>
              <a:rPr lang="de-DE" dirty="0" err="1"/>
              <a:t>show</a:t>
            </a:r>
            <a:r>
              <a:rPr lang="de-DE" dirty="0"/>
              <a:t> track 1 </a:t>
            </a:r>
            <a:r>
              <a:rPr lang="de-DE" dirty="0" err="1"/>
              <a:t>with</a:t>
            </a:r>
            <a:r>
              <a:rPr lang="de-DE" dirty="0"/>
              <a:t> 26 </a:t>
            </a:r>
            <a:r>
              <a:rPr lang="de-DE" dirty="0" err="1"/>
              <a:t>mb</a:t>
            </a:r>
            <a:r>
              <a:rPr lang="de-DE" dirty="0"/>
              <a:t>]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E989-76B8-4F13-9267-01FDA45C437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955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 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generation</a:t>
            </a:r>
            <a:r>
              <a:rPr lang="de-DE" dirty="0"/>
              <a:t>, and </a:t>
            </a:r>
            <a:r>
              <a:rPr lang="de-DE" dirty="0" err="1"/>
              <a:t>what</a:t>
            </a:r>
            <a:r>
              <a:rPr lang="de-DE" dirty="0"/>
              <a:t> to do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autonomous</a:t>
            </a:r>
            <a:r>
              <a:rPr lang="de-DE" dirty="0"/>
              <a:t> </a:t>
            </a:r>
            <a:r>
              <a:rPr lang="de-DE" dirty="0" err="1"/>
              <a:t>racing</a:t>
            </a:r>
            <a:r>
              <a:rPr lang="de-DE" dirty="0"/>
              <a:t>?</a:t>
            </a:r>
          </a:p>
          <a:p>
            <a:r>
              <a:rPr lang="en-US" dirty="0"/>
              <a:t>Having look at major car </a:t>
            </a:r>
            <a:r>
              <a:rPr lang="en-US" dirty="0" err="1"/>
              <a:t>manufactors</a:t>
            </a:r>
            <a:r>
              <a:rPr lang="en-US" dirty="0"/>
              <a:t>, actively looking into autonomous driving. It just takes a look at the recent news to see that tesla, ford, </a:t>
            </a:r>
            <a:r>
              <a:rPr lang="en-US" dirty="0" err="1"/>
              <a:t>bmw</a:t>
            </a:r>
            <a:r>
              <a:rPr lang="en-US" dirty="0"/>
              <a:t>, </a:t>
            </a:r>
            <a:r>
              <a:rPr lang="en-US" dirty="0" err="1"/>
              <a:t>mercedes</a:t>
            </a:r>
            <a:r>
              <a:rPr lang="en-US" dirty="0"/>
              <a:t>, even apple recently joined efforts to develop fully autonomous vehicle to be used on streets within the next few years.</a:t>
            </a:r>
          </a:p>
          <a:p>
            <a:endParaRPr lang="en-US" dirty="0"/>
          </a:p>
          <a:p>
            <a:r>
              <a:rPr lang="en-US" dirty="0"/>
              <a:t>How cool implement this technology at our local formula student team </a:t>
            </a:r>
            <a:r>
              <a:rPr lang="en-US" dirty="0" err="1"/>
              <a:t>raceyard</a:t>
            </a:r>
            <a:r>
              <a:rPr lang="en-US" dirty="0"/>
              <a:t>. To make their race cars race autonomously along their tracks </a:t>
            </a:r>
          </a:p>
          <a:p>
            <a:r>
              <a:rPr lang="en-US" dirty="0"/>
              <a:t>That’s goal </a:t>
            </a:r>
            <a:r>
              <a:rPr lang="en-US" dirty="0" err="1"/>
              <a:t>raceyard</a:t>
            </a:r>
            <a:r>
              <a:rPr lang="en-US" dirty="0"/>
              <a:t>, to compete in driverless discipline in formula student, to make this car [photo], race autonomously without any driver</a:t>
            </a:r>
          </a:p>
          <a:p>
            <a:r>
              <a:rPr lang="en-US" dirty="0"/>
              <a:t>So, what do need, to make this car fully autonomous?</a:t>
            </a:r>
            <a:endParaRPr lang="LID4096" dirty="0"/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E989-76B8-4F13-9267-01FDA45C437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212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Can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split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3 </a:t>
            </a:r>
            <a:r>
              <a:rPr lang="de-DE" dirty="0" err="1"/>
              <a:t>parts</a:t>
            </a:r>
            <a:r>
              <a:rPr lang="de-DE" dirty="0"/>
              <a:t>, </a:t>
            </a:r>
            <a:r>
              <a:rPr lang="de-DE" dirty="0" err="1"/>
              <a:t>sensory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[follow </a:t>
            </a:r>
            <a:r>
              <a:rPr lang="de-DE" dirty="0" err="1"/>
              <a:t>onscreen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] [</a:t>
            </a:r>
            <a:r>
              <a:rPr lang="de-DE" dirty="0" err="1"/>
              <a:t>compare</a:t>
            </a:r>
            <a:r>
              <a:rPr lang="de-DE" dirty="0"/>
              <a:t> to </a:t>
            </a:r>
            <a:r>
              <a:rPr lang="de-DE" dirty="0" err="1"/>
              <a:t>pipeline</a:t>
            </a:r>
            <a:r>
              <a:rPr lang="de-DE" dirty="0"/>
              <a:t>]</a:t>
            </a:r>
          </a:p>
          <a:p>
            <a:r>
              <a:rPr lang="de-DE" dirty="0"/>
              <a:t>The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marked</a:t>
            </a:r>
            <a:r>
              <a:rPr lang="de-DE" dirty="0"/>
              <a:t> in </a:t>
            </a:r>
            <a:r>
              <a:rPr lang="de-DE" dirty="0" err="1"/>
              <a:t>red</a:t>
            </a:r>
            <a:r>
              <a:rPr lang="de-DE" dirty="0"/>
              <a:t>,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contribution</a:t>
            </a:r>
            <a:r>
              <a:rPr lang="de-DE" dirty="0"/>
              <a:t>, to </a:t>
            </a:r>
            <a:r>
              <a:rPr lang="de-DE" dirty="0" err="1"/>
              <a:t>visualize</a:t>
            </a:r>
            <a:r>
              <a:rPr lang="de-DE" dirty="0"/>
              <a:t>, </a:t>
            </a:r>
            <a:r>
              <a:rPr lang="de-DE" dirty="0" err="1"/>
              <a:t>basically</a:t>
            </a:r>
            <a:r>
              <a:rPr lang="de-DE" dirty="0"/>
              <a:t> </a:t>
            </a:r>
            <a:r>
              <a:rPr lang="de-DE" dirty="0" err="1"/>
              <a:t>takes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</a:t>
            </a:r>
            <a:r>
              <a:rPr lang="de-DE" dirty="0" err="1"/>
              <a:t>classical</a:t>
            </a:r>
            <a:r>
              <a:rPr lang="de-DE" dirty="0"/>
              <a:t> </a:t>
            </a:r>
            <a:r>
              <a:rPr lang="de-DE" dirty="0" err="1"/>
              <a:t>calculates</a:t>
            </a:r>
            <a:r>
              <a:rPr lang="de-DE" dirty="0"/>
              <a:t> out </a:t>
            </a:r>
            <a:r>
              <a:rPr lang="de-DE" dirty="0" err="1"/>
              <a:t>centerline</a:t>
            </a:r>
            <a:r>
              <a:rPr lang="de-DE" dirty="0"/>
              <a:t>, ml </a:t>
            </a:r>
            <a:r>
              <a:rPr lang="de-DE" dirty="0" err="1"/>
              <a:t>curvatures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ahead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E989-76B8-4F13-9267-01FDA45C437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776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that you, hopefully understand that my work good for, lets talk about these to approaches </a:t>
            </a:r>
            <a:r>
              <a:rPr lang="en-US" dirty="0" err="1"/>
              <a:t>lil</a:t>
            </a:r>
            <a:r>
              <a:rPr lang="en-US" dirty="0"/>
              <a:t> more detailed, </a:t>
            </a:r>
          </a:p>
          <a:p>
            <a:r>
              <a:rPr lang="en-US" dirty="0"/>
              <a:t>details the goals more precisely that this thesis </a:t>
            </a:r>
            <a:r>
              <a:rPr lang="en-US" dirty="0" err="1"/>
              <a:t>alongasde</a:t>
            </a:r>
            <a:r>
              <a:rPr lang="en-US" dirty="0"/>
              <a:t> implementation at </a:t>
            </a:r>
            <a:r>
              <a:rPr lang="en-US" dirty="0" err="1"/>
              <a:t>raceyard</a:t>
            </a:r>
            <a:r>
              <a:rPr lang="en-US" dirty="0"/>
              <a:t> </a:t>
            </a:r>
            <a:r>
              <a:rPr lang="en-US" dirty="0" err="1"/>
              <a:t>trys</a:t>
            </a:r>
            <a:r>
              <a:rPr lang="en-US" dirty="0"/>
              <a:t> to fulfill.</a:t>
            </a:r>
          </a:p>
          <a:p>
            <a:r>
              <a:rPr lang="en-US" dirty="0"/>
              <a:t>To understand the methods I used for implementing the map generation, I will briefly introduce some foundations, </a:t>
            </a:r>
            <a:r>
              <a:rPr lang="en-US" dirty="0" err="1"/>
              <a:t>alongaside</a:t>
            </a:r>
            <a:r>
              <a:rPr lang="en-US" dirty="0"/>
              <a:t> the development environment used to prototyping the ideas</a:t>
            </a:r>
          </a:p>
          <a:p>
            <a:r>
              <a:rPr lang="en-US" dirty="0"/>
              <a:t>After </a:t>
            </a:r>
            <a:r>
              <a:rPr lang="en-US" dirty="0" err="1"/>
              <a:t>weve</a:t>
            </a:r>
            <a:r>
              <a:rPr lang="en-US" dirty="0"/>
              <a:t> established that, I will present the two approaches </a:t>
            </a:r>
            <a:r>
              <a:rPr lang="en-US" dirty="0" err="1"/>
              <a:t>ive</a:t>
            </a:r>
            <a:r>
              <a:rPr lang="en-US" dirty="0"/>
              <a:t> taken, whose performance I will </a:t>
            </a:r>
            <a:r>
              <a:rPr lang="en-US" dirty="0" err="1"/>
              <a:t>analyse</a:t>
            </a:r>
            <a:r>
              <a:rPr lang="en-US" dirty="0"/>
              <a:t> and compare to draw a conclusion how each implementation could be used in future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E989-76B8-4F13-9267-01FDA45C437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464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Main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established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a </a:t>
            </a:r>
            <a:r>
              <a:rPr lang="de-DE" dirty="0" err="1"/>
              <a:t>map</a:t>
            </a:r>
            <a:r>
              <a:rPr lang="de-DE" dirty="0"/>
              <a:t>.</a:t>
            </a:r>
          </a:p>
          <a:p>
            <a:r>
              <a:rPr lang="de-DE" dirty="0" err="1"/>
              <a:t>Furthermore</a:t>
            </a:r>
            <a:r>
              <a:rPr lang="de-DE" dirty="0"/>
              <a:t>, </a:t>
            </a:r>
            <a:r>
              <a:rPr lang="de-DE" dirty="0" err="1"/>
              <a:t>improve</a:t>
            </a:r>
            <a:r>
              <a:rPr lang="de-DE" dirty="0"/>
              <a:t> on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previously</a:t>
            </a:r>
            <a:r>
              <a:rPr lang="de-DE" dirty="0"/>
              <a:t> </a:t>
            </a:r>
            <a:r>
              <a:rPr lang="de-DE" dirty="0" err="1"/>
              <a:t>worked</a:t>
            </a:r>
            <a:r>
              <a:rPr lang="de-DE" dirty="0"/>
              <a:t> </a:t>
            </a:r>
            <a:r>
              <a:rPr lang="de-DE" dirty="0" err="1"/>
              <a:t>classical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to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generation</a:t>
            </a:r>
            <a:endParaRPr lang="de-DE" dirty="0"/>
          </a:p>
          <a:p>
            <a:r>
              <a:rPr lang="de-DE" dirty="0"/>
              <a:t>But also </a:t>
            </a:r>
            <a:r>
              <a:rPr lang="de-DE" dirty="0" err="1"/>
              <a:t>explore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aproach</a:t>
            </a:r>
            <a:endParaRPr lang="de-DE" dirty="0"/>
          </a:p>
          <a:p>
            <a:r>
              <a:rPr lang="de-DE" dirty="0"/>
              <a:t>In </a:t>
            </a:r>
            <a:r>
              <a:rPr lang="de-DE" dirty="0" err="1"/>
              <a:t>regards</a:t>
            </a:r>
            <a:r>
              <a:rPr lang="de-DE" dirty="0"/>
              <a:t> to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r>
              <a:rPr lang="de-DE" dirty="0"/>
              <a:t>,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improved</a:t>
            </a:r>
            <a:r>
              <a:rPr lang="de-DE" dirty="0"/>
              <a:t> </a:t>
            </a:r>
            <a:r>
              <a:rPr lang="de-DE" dirty="0" err="1"/>
              <a:t>classical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and ml </a:t>
            </a:r>
            <a:r>
              <a:rPr lang="de-DE" dirty="0" err="1"/>
              <a:t>one</a:t>
            </a:r>
            <a:r>
              <a:rPr lang="de-DE" dirty="0"/>
              <a:t>,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robustness</a:t>
            </a:r>
            <a:r>
              <a:rPr lang="de-DE" dirty="0"/>
              <a:t> </a:t>
            </a:r>
            <a:r>
              <a:rPr lang="de-DE" dirty="0" err="1"/>
              <a:t>against</a:t>
            </a:r>
            <a:r>
              <a:rPr lang="de-DE" dirty="0"/>
              <a:t> </a:t>
            </a:r>
            <a:r>
              <a:rPr lang="de-DE" dirty="0" err="1"/>
              <a:t>mistdetection</a:t>
            </a:r>
            <a:r>
              <a:rPr lang="de-DE" dirty="0"/>
              <a:t> of </a:t>
            </a:r>
            <a:r>
              <a:rPr lang="de-DE" dirty="0" err="1"/>
              <a:t>cones</a:t>
            </a:r>
            <a:r>
              <a:rPr lang="de-DE" dirty="0"/>
              <a:t>, for </a:t>
            </a:r>
            <a:r>
              <a:rPr lang="de-DE" dirty="0" err="1"/>
              <a:t>exmaple</a:t>
            </a:r>
            <a:r>
              <a:rPr lang="de-DE" dirty="0"/>
              <a:t> </a:t>
            </a:r>
            <a:r>
              <a:rPr lang="de-DE" dirty="0" err="1"/>
              <a:t>wrong</a:t>
            </a:r>
            <a:r>
              <a:rPr lang="de-DE" dirty="0"/>
              <a:t> </a:t>
            </a:r>
            <a:r>
              <a:rPr lang="de-DE" dirty="0" err="1"/>
              <a:t>color</a:t>
            </a:r>
            <a:r>
              <a:rPr lang="de-DE" dirty="0"/>
              <a:t>, non-</a:t>
            </a:r>
            <a:r>
              <a:rPr lang="de-DE" dirty="0" err="1"/>
              <a:t>detection</a:t>
            </a:r>
            <a:r>
              <a:rPr lang="de-DE" dirty="0"/>
              <a:t> and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of </a:t>
            </a:r>
            <a:r>
              <a:rPr lang="de-DE" dirty="0" err="1"/>
              <a:t>cones</a:t>
            </a:r>
            <a:endParaRPr lang="de-DE" dirty="0"/>
          </a:p>
          <a:p>
            <a:r>
              <a:rPr lang="de-DE" dirty="0"/>
              <a:t>Also a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runtime</a:t>
            </a:r>
            <a:r>
              <a:rPr lang="de-DE" dirty="0"/>
              <a:t> so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algorithms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in real time</a:t>
            </a:r>
          </a:p>
          <a:p>
            <a:r>
              <a:rPr lang="de-DE" dirty="0"/>
              <a:t>And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utilization</a:t>
            </a:r>
            <a:r>
              <a:rPr lang="de-DE" dirty="0"/>
              <a:t> of 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slam</a:t>
            </a:r>
            <a:r>
              <a:rPr lang="de-DE" dirty="0"/>
              <a:t> </a:t>
            </a:r>
            <a:r>
              <a:rPr lang="de-DE" dirty="0" err="1"/>
              <a:t>provides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E989-76B8-4F13-9267-01FDA45C437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77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Lets</a:t>
            </a:r>
            <a:r>
              <a:rPr lang="de-DE" dirty="0"/>
              <a:t> </a:t>
            </a:r>
            <a:r>
              <a:rPr lang="de-DE" dirty="0" err="1"/>
              <a:t>talk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foundations</a:t>
            </a:r>
            <a:r>
              <a:rPr lang="de-DE" dirty="0"/>
              <a:t> for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aproaches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E989-76B8-4F13-9267-01FDA45C437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819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Special type of </a:t>
            </a:r>
            <a:r>
              <a:rPr lang="de-DE" dirty="0" err="1"/>
              <a:t>neural</a:t>
            </a:r>
            <a:r>
              <a:rPr lang="de-DE" dirty="0"/>
              <a:t> network, </a:t>
            </a:r>
            <a:r>
              <a:rPr lang="de-DE" dirty="0" err="1"/>
              <a:t>takes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, </a:t>
            </a:r>
            <a:r>
              <a:rPr lang="de-DE" dirty="0" err="1"/>
              <a:t>adds</a:t>
            </a:r>
            <a:r>
              <a:rPr lang="de-DE" dirty="0"/>
              <a:t>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and </a:t>
            </a:r>
            <a:r>
              <a:rPr lang="de-DE" dirty="0" err="1"/>
              <a:t>pooling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, </a:t>
            </a:r>
          </a:p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</a:t>
            </a:r>
            <a:r>
              <a:rPr lang="de-DE" dirty="0" err="1"/>
              <a:t>convolve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kernel</a:t>
            </a:r>
            <a:r>
              <a:rPr lang="de-DE" dirty="0"/>
              <a:t>,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means</a:t>
            </a:r>
            <a:r>
              <a:rPr lang="de-DE" dirty="0"/>
              <a:t> a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region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filtered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</a:t>
            </a:r>
            <a:r>
              <a:rPr lang="de-DE" dirty="0" err="1"/>
              <a:t>kernel</a:t>
            </a:r>
            <a:r>
              <a:rPr lang="de-DE" dirty="0"/>
              <a:t>, [</a:t>
            </a:r>
            <a:r>
              <a:rPr lang="de-DE" dirty="0" err="1"/>
              <a:t>see</a:t>
            </a:r>
            <a:r>
              <a:rPr lang="de-DE" dirty="0"/>
              <a:t> in </a:t>
            </a:r>
            <a:r>
              <a:rPr lang="de-DE" dirty="0" err="1"/>
              <a:t>upper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] and </a:t>
            </a:r>
            <a:r>
              <a:rPr lang="de-DE" dirty="0" err="1"/>
              <a:t>summed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, </a:t>
            </a:r>
            <a:r>
              <a:rPr lang="de-DE" dirty="0" err="1"/>
              <a:t>done</a:t>
            </a:r>
            <a:r>
              <a:rPr lang="de-DE" dirty="0"/>
              <a:t> for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patch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</a:p>
          <a:p>
            <a:r>
              <a:rPr lang="de-DE" dirty="0"/>
              <a:t>Pooling, for </a:t>
            </a:r>
            <a:r>
              <a:rPr lang="de-DE" dirty="0" err="1"/>
              <a:t>exmaple</a:t>
            </a:r>
            <a:r>
              <a:rPr lang="de-DE" dirty="0"/>
              <a:t> </a:t>
            </a:r>
            <a:r>
              <a:rPr lang="de-DE" dirty="0" err="1"/>
              <a:t>max</a:t>
            </a:r>
            <a:r>
              <a:rPr lang="de-DE" dirty="0"/>
              <a:t> </a:t>
            </a:r>
            <a:r>
              <a:rPr lang="de-DE" dirty="0" err="1"/>
              <a:t>pooling</a:t>
            </a:r>
            <a:r>
              <a:rPr lang="de-DE" dirty="0"/>
              <a:t>, just </a:t>
            </a:r>
            <a:r>
              <a:rPr lang="de-DE" dirty="0" err="1"/>
              <a:t>takes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biggest</a:t>
            </a:r>
            <a:r>
              <a:rPr lang="de-DE" dirty="0"/>
              <a:t> </a:t>
            </a:r>
            <a:r>
              <a:rPr lang="de-DE" dirty="0" err="1"/>
              <a:t>nummer</a:t>
            </a:r>
            <a:r>
              <a:rPr lang="de-DE" dirty="0"/>
              <a:t> of a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/>
              <a:t>region</a:t>
            </a:r>
            <a:r>
              <a:rPr lang="de-DE" dirty="0"/>
              <a:t>,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,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heavly</a:t>
            </a:r>
            <a:r>
              <a:rPr lang="de-DE" dirty="0"/>
              <a:t> </a:t>
            </a:r>
            <a:r>
              <a:rPr lang="de-DE" dirty="0" err="1"/>
              <a:t>reduced</a:t>
            </a:r>
            <a:r>
              <a:rPr lang="de-DE" dirty="0"/>
              <a:t>,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having</a:t>
            </a:r>
            <a:r>
              <a:rPr lang="de-DE" dirty="0"/>
              <a:t> 9 </a:t>
            </a:r>
            <a:r>
              <a:rPr lang="de-DE" dirty="0" err="1"/>
              <a:t>trainable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kernel</a:t>
            </a:r>
            <a:r>
              <a:rPr lang="de-DE" dirty="0"/>
              <a:t>, </a:t>
            </a:r>
          </a:p>
          <a:p>
            <a:r>
              <a:rPr lang="de-DE" dirty="0"/>
              <a:t>Also </a:t>
            </a:r>
            <a:r>
              <a:rPr lang="de-DE" dirty="0" err="1"/>
              <a:t>perserves</a:t>
            </a:r>
            <a:r>
              <a:rPr lang="de-DE" dirty="0"/>
              <a:t> </a:t>
            </a:r>
            <a:r>
              <a:rPr lang="de-DE" dirty="0" err="1"/>
              <a:t>locality</a:t>
            </a:r>
            <a:r>
              <a:rPr lang="de-DE" dirty="0"/>
              <a:t> of </a:t>
            </a:r>
            <a:r>
              <a:rPr lang="de-DE" dirty="0" err="1"/>
              <a:t>features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,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kernel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applied</a:t>
            </a:r>
            <a:r>
              <a:rPr lang="de-DE" dirty="0"/>
              <a:t> </a:t>
            </a:r>
            <a:r>
              <a:rPr lang="de-DE" dirty="0" err="1"/>
              <a:t>everywhere</a:t>
            </a:r>
            <a:r>
              <a:rPr lang="de-DE" dirty="0"/>
              <a:t>. After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convolutional</a:t>
            </a:r>
            <a:r>
              <a:rPr lang="de-DE" dirty="0"/>
              <a:t> and </a:t>
            </a:r>
            <a:r>
              <a:rPr lang="de-DE" dirty="0" err="1"/>
              <a:t>pooling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, </a:t>
            </a:r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fully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follow</a:t>
            </a:r>
          </a:p>
          <a:p>
            <a:r>
              <a:rPr lang="de-DE" dirty="0"/>
              <a:t>, </a:t>
            </a:r>
            <a:r>
              <a:rPr lang="de-DE" dirty="0" err="1"/>
              <a:t>instead</a:t>
            </a:r>
            <a:r>
              <a:rPr lang="de-DE" dirty="0"/>
              <a:t> of </a:t>
            </a:r>
            <a:r>
              <a:rPr lang="de-DE" dirty="0" err="1"/>
              <a:t>deciding</a:t>
            </a:r>
            <a:r>
              <a:rPr lang="de-DE" dirty="0"/>
              <a:t> a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looking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highest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strength</a:t>
            </a:r>
            <a:r>
              <a:rPr lang="de-DE" dirty="0"/>
              <a:t>,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for </a:t>
            </a:r>
            <a:r>
              <a:rPr lang="de-DE" dirty="0" err="1"/>
              <a:t>regressing</a:t>
            </a:r>
            <a:r>
              <a:rPr lang="de-DE" dirty="0"/>
              <a:t>, </a:t>
            </a:r>
            <a:r>
              <a:rPr lang="de-DE" dirty="0" err="1"/>
              <a:t>meaning</a:t>
            </a:r>
            <a:r>
              <a:rPr lang="de-DE" dirty="0"/>
              <a:t> </a:t>
            </a:r>
            <a:r>
              <a:rPr lang="de-DE" dirty="0" err="1"/>
              <a:t>computing</a:t>
            </a:r>
            <a:r>
              <a:rPr lang="de-DE" dirty="0"/>
              <a:t> a </a:t>
            </a:r>
            <a:r>
              <a:rPr lang="de-DE" dirty="0" err="1"/>
              <a:t>value</a:t>
            </a:r>
            <a:r>
              <a:rPr lang="de-DE" dirty="0"/>
              <a:t>,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strength</a:t>
            </a:r>
            <a:r>
              <a:rPr lang="de-DE" dirty="0"/>
              <a:t> of 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neúron</a:t>
            </a:r>
            <a:r>
              <a:rPr lang="de-DE" dirty="0"/>
              <a:t> </a:t>
            </a:r>
            <a:r>
              <a:rPr lang="de-DE" dirty="0" err="1"/>
              <a:t>directly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E989-76B8-4F13-9267-01FDA45C437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concept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curvature</a:t>
            </a:r>
            <a:r>
              <a:rPr lang="de-DE" dirty="0"/>
              <a:t>, </a:t>
            </a:r>
            <a:r>
              <a:rPr lang="de-DE" dirty="0" err="1"/>
              <a:t>curvature</a:t>
            </a:r>
            <a:r>
              <a:rPr lang="de-DE" dirty="0"/>
              <a:t> at a </a:t>
            </a:r>
            <a:r>
              <a:rPr lang="de-DE" dirty="0" err="1"/>
              <a:t>point</a:t>
            </a:r>
            <a:r>
              <a:rPr lang="de-DE" dirty="0"/>
              <a:t> on a </a:t>
            </a:r>
            <a:r>
              <a:rPr lang="de-DE" dirty="0" err="1"/>
              <a:t>continuus</a:t>
            </a:r>
            <a:r>
              <a:rPr lang="de-DE" dirty="0"/>
              <a:t> </a:t>
            </a:r>
            <a:r>
              <a:rPr lang="de-DE" dirty="0" err="1"/>
              <a:t>curve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described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circle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touches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curve</a:t>
            </a:r>
            <a:r>
              <a:rPr lang="de-DE" dirty="0"/>
              <a:t> in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, </a:t>
            </a:r>
          </a:p>
          <a:p>
            <a:r>
              <a:rPr lang="de-DE" dirty="0"/>
              <a:t>Also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sign</a:t>
            </a:r>
            <a:r>
              <a:rPr lang="de-DE" dirty="0"/>
              <a:t> </a:t>
            </a:r>
            <a:r>
              <a:rPr lang="de-DE" dirty="0" err="1"/>
              <a:t>indicates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cirection</a:t>
            </a:r>
            <a:r>
              <a:rPr lang="de-DE" dirty="0"/>
              <a:t> of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curvature</a:t>
            </a:r>
            <a:r>
              <a:rPr lang="de-DE" dirty="0"/>
              <a:t>, </a:t>
            </a:r>
            <a:r>
              <a:rPr lang="de-DE" dirty="0" err="1"/>
              <a:t>when</a:t>
            </a:r>
            <a:r>
              <a:rPr lang="de-DE" dirty="0"/>
              <a:t> ist positive ist </a:t>
            </a:r>
            <a:r>
              <a:rPr lang="de-DE" dirty="0" err="1"/>
              <a:t>going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, negative </a:t>
            </a:r>
            <a:r>
              <a:rPr lang="de-DE" dirty="0" err="1"/>
              <a:t>left</a:t>
            </a:r>
            <a:r>
              <a:rPr lang="de-DE" dirty="0"/>
              <a:t>,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to </a:t>
            </a:r>
            <a:r>
              <a:rPr lang="de-DE" dirty="0" err="1"/>
              <a:t>right</a:t>
            </a:r>
            <a:endParaRPr lang="de-DE" dirty="0"/>
          </a:p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discrete</a:t>
            </a:r>
            <a:r>
              <a:rPr lang="de-DE" dirty="0"/>
              <a:t> </a:t>
            </a:r>
            <a:r>
              <a:rPr lang="de-DE" dirty="0" err="1"/>
              <a:t>curve</a:t>
            </a:r>
            <a:r>
              <a:rPr lang="de-DE" dirty="0"/>
              <a:t>, such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polyline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a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definition</a:t>
            </a:r>
            <a:r>
              <a:rPr lang="de-DE" dirty="0"/>
              <a:t>,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curvature</a:t>
            </a:r>
            <a:r>
              <a:rPr lang="de-DE" dirty="0"/>
              <a:t> </a:t>
            </a:r>
            <a:r>
              <a:rPr lang="de-DE" dirty="0" err="1"/>
              <a:t>alonge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straight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0 and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vertices</a:t>
            </a:r>
            <a:r>
              <a:rPr lang="de-DE" dirty="0"/>
              <a:t> infinite</a:t>
            </a:r>
          </a:p>
          <a:p>
            <a:pPr defTabSz="990699"/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2 </a:t>
            </a:r>
            <a:r>
              <a:rPr lang="de-DE" dirty="0" err="1"/>
              <a:t>points</a:t>
            </a:r>
            <a:r>
              <a:rPr lang="de-DE" dirty="0"/>
              <a:t> plus a </a:t>
            </a:r>
            <a:r>
              <a:rPr lang="de-DE" dirty="0" err="1"/>
              <a:t>heading</a:t>
            </a:r>
            <a:r>
              <a:rPr lang="de-DE" dirty="0"/>
              <a:t>,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being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circle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heading</a:t>
            </a:r>
            <a:r>
              <a:rPr lang="de-DE" dirty="0"/>
              <a:t> </a:t>
            </a:r>
            <a:r>
              <a:rPr lang="de-DE" dirty="0" err="1"/>
              <a:t>being</a:t>
            </a:r>
            <a:r>
              <a:rPr lang="de-DE" dirty="0"/>
              <a:t> </a:t>
            </a:r>
            <a:r>
              <a:rPr lang="de-DE" dirty="0" err="1"/>
              <a:t>tangent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heading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derived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looking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, </a:t>
            </a:r>
            <a:endParaRPr lang="LID4096" dirty="0"/>
          </a:p>
          <a:p>
            <a:r>
              <a:rPr lang="de-DE" dirty="0"/>
              <a:t>, </a:t>
            </a:r>
            <a:r>
              <a:rPr lang="de-DE" dirty="0" err="1"/>
              <a:t>this</a:t>
            </a:r>
            <a:r>
              <a:rPr lang="de-DE" dirty="0"/>
              <a:t> also </a:t>
            </a:r>
            <a:r>
              <a:rPr lang="de-DE" dirty="0" err="1"/>
              <a:t>gives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a quasi </a:t>
            </a:r>
            <a:r>
              <a:rPr lang="de-DE" dirty="0" err="1"/>
              <a:t>touching</a:t>
            </a:r>
            <a:r>
              <a:rPr lang="de-DE" dirty="0"/>
              <a:t> </a:t>
            </a:r>
            <a:r>
              <a:rPr lang="de-DE" dirty="0" err="1"/>
              <a:t>circle</a:t>
            </a:r>
            <a:r>
              <a:rPr lang="de-DE" dirty="0"/>
              <a:t> and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a </a:t>
            </a:r>
            <a:r>
              <a:rPr lang="de-DE" dirty="0" err="1"/>
              <a:t>curvature</a:t>
            </a:r>
            <a:r>
              <a:rPr lang="de-DE" dirty="0"/>
              <a:t> for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discrete</a:t>
            </a:r>
            <a:r>
              <a:rPr lang="de-DE" dirty="0"/>
              <a:t> </a:t>
            </a:r>
            <a:r>
              <a:rPr lang="de-DE" dirty="0" err="1"/>
              <a:t>polyline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A to 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E989-76B8-4F13-9267-01FDA45C437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364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Showcast</a:t>
            </a:r>
            <a:r>
              <a:rPr lang="de-DE" dirty="0"/>
              <a:t>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 i </a:t>
            </a:r>
            <a:r>
              <a:rPr lang="de-DE" dirty="0" err="1"/>
              <a:t>programmed</a:t>
            </a:r>
            <a:r>
              <a:rPr lang="de-DE" dirty="0"/>
              <a:t> to </a:t>
            </a:r>
            <a:r>
              <a:rPr lang="de-DE" dirty="0" err="1"/>
              <a:t>work</a:t>
            </a:r>
            <a:r>
              <a:rPr lang="de-DE" dirty="0"/>
              <a:t> on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effectively</a:t>
            </a:r>
            <a:r>
              <a:rPr lang="de-DE" dirty="0"/>
              <a:t> </a:t>
            </a:r>
            <a:r>
              <a:rPr lang="de-DE" dirty="0" err="1"/>
              <a:t>spend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time, </a:t>
            </a:r>
            <a:r>
              <a:rPr lang="de-DE" dirty="0" err="1"/>
              <a:t>prototyping</a:t>
            </a:r>
            <a:r>
              <a:rPr lang="de-DE" dirty="0"/>
              <a:t> and </a:t>
            </a:r>
            <a:r>
              <a:rPr lang="de-DE" dirty="0" err="1"/>
              <a:t>evaluating</a:t>
            </a:r>
            <a:r>
              <a:rPr lang="de-DE" dirty="0"/>
              <a:t> </a:t>
            </a:r>
            <a:r>
              <a:rPr lang="de-DE" dirty="0" err="1"/>
              <a:t>ideas</a:t>
            </a:r>
            <a:r>
              <a:rPr lang="de-DE" dirty="0"/>
              <a:t>, </a:t>
            </a:r>
            <a:r>
              <a:rPr lang="de-DE" dirty="0" err="1"/>
              <a:t>written</a:t>
            </a:r>
            <a:r>
              <a:rPr lang="de-DE" dirty="0"/>
              <a:t> in web </a:t>
            </a:r>
            <a:r>
              <a:rPr lang="de-DE" dirty="0" err="1"/>
              <a:t>technologies</a:t>
            </a:r>
            <a:r>
              <a:rPr lang="de-DE" dirty="0"/>
              <a:t>, </a:t>
            </a:r>
            <a:r>
              <a:rPr lang="de-DE" dirty="0" err="1"/>
              <a:t>allows</a:t>
            </a:r>
            <a:r>
              <a:rPr lang="de-DE" dirty="0"/>
              <a:t> for rapid </a:t>
            </a:r>
            <a:r>
              <a:rPr lang="de-DE" dirty="0" err="1"/>
              <a:t>prototyping</a:t>
            </a:r>
            <a:r>
              <a:rPr lang="de-DE" dirty="0"/>
              <a:t> and </a:t>
            </a:r>
            <a:r>
              <a:rPr lang="de-DE" dirty="0" err="1"/>
              <a:t>sharing</a:t>
            </a:r>
            <a:r>
              <a:rPr lang="de-DE" dirty="0"/>
              <a:t>,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pipeline</a:t>
            </a:r>
            <a:r>
              <a:rPr lang="de-DE" dirty="0"/>
              <a:t> and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in </a:t>
            </a:r>
            <a:r>
              <a:rPr lang="de-DE" dirty="0" err="1"/>
              <a:t>python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pyodide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python</a:t>
            </a:r>
            <a:r>
              <a:rPr lang="de-DE" dirty="0"/>
              <a:t> </a:t>
            </a:r>
            <a:r>
              <a:rPr lang="de-DE" dirty="0" err="1"/>
              <a:t>execution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browser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web </a:t>
            </a:r>
            <a:r>
              <a:rPr lang="de-DE" dirty="0" err="1"/>
              <a:t>assembly</a:t>
            </a:r>
            <a:r>
              <a:rPr lang="de-DE" dirty="0"/>
              <a:t>, </a:t>
            </a:r>
            <a:r>
              <a:rPr lang="de-DE" dirty="0" err="1"/>
              <a:t>notabily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cross</a:t>
            </a:r>
            <a:r>
              <a:rPr lang="de-DE" dirty="0"/>
              <a:t> </a:t>
            </a:r>
            <a:r>
              <a:rPr lang="de-DE" dirty="0" err="1"/>
              <a:t>compilation</a:t>
            </a:r>
            <a:r>
              <a:rPr lang="de-DE" dirty="0"/>
              <a:t>, and </a:t>
            </a:r>
            <a:r>
              <a:rPr lang="de-DE" dirty="0" err="1"/>
              <a:t>having</a:t>
            </a:r>
            <a:r>
              <a:rPr lang="de-DE" dirty="0"/>
              <a:t> support for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libraries</a:t>
            </a:r>
            <a:r>
              <a:rPr lang="de-DE" dirty="0"/>
              <a:t>, </a:t>
            </a:r>
            <a:r>
              <a:rPr lang="de-DE" dirty="0" err="1"/>
              <a:t>pandas</a:t>
            </a:r>
            <a:r>
              <a:rPr lang="de-DE" dirty="0"/>
              <a:t>, </a:t>
            </a:r>
            <a:r>
              <a:rPr lang="de-DE" dirty="0" err="1"/>
              <a:t>scipy</a:t>
            </a:r>
            <a:r>
              <a:rPr lang="de-DE" dirty="0"/>
              <a:t> – and such </a:t>
            </a:r>
            <a:r>
              <a:rPr lang="de-DE" dirty="0" err="1"/>
              <a:t>statically</a:t>
            </a:r>
            <a:r>
              <a:rPr lang="de-DE" dirty="0"/>
              <a:t> </a:t>
            </a:r>
            <a:r>
              <a:rPr lang="de-DE" dirty="0" err="1"/>
              <a:t>hostable</a:t>
            </a:r>
            <a:r>
              <a:rPr lang="de-DE" dirty="0"/>
              <a:t> for </a:t>
            </a:r>
            <a:r>
              <a:rPr lang="de-DE" dirty="0" err="1"/>
              <a:t>example</a:t>
            </a:r>
            <a:r>
              <a:rPr lang="de-DE" dirty="0"/>
              <a:t> at </a:t>
            </a:r>
            <a:r>
              <a:rPr lang="de-DE" dirty="0" err="1"/>
              <a:t>github</a:t>
            </a:r>
            <a:r>
              <a:rPr lang="de-DE" dirty="0"/>
              <a:t> </a:t>
            </a:r>
            <a:r>
              <a:rPr lang="de-DE" dirty="0" err="1"/>
              <a:t>pages</a:t>
            </a:r>
            <a:r>
              <a:rPr lang="de-DE" dirty="0"/>
              <a:t>,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url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and </a:t>
            </a:r>
            <a:r>
              <a:rPr lang="de-DE" dirty="0" err="1"/>
              <a:t>try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latest</a:t>
            </a:r>
            <a:r>
              <a:rPr lang="de-DE" dirty="0"/>
              <a:t> code i </a:t>
            </a:r>
            <a:r>
              <a:rPr lang="de-DE" dirty="0" err="1"/>
              <a:t>used</a:t>
            </a:r>
            <a:r>
              <a:rPr lang="de-DE" dirty="0"/>
              <a:t> for </a:t>
            </a:r>
            <a:r>
              <a:rPr lang="de-DE" dirty="0" err="1"/>
              <a:t>prototyping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E989-76B8-4F13-9267-01FDA45C437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569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9FB41AE7-07AD-43D7-9418-6D32BE5E31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/>
          <a:lstStyle>
            <a:lvl1pPr marL="0" indent="0" algn="ctr">
              <a:buNone/>
              <a:defRPr sz="2400" spc="3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861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F17219-39C2-44C1-BFC9-BA0D7ACD78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87118E-1B0A-407B-BDCE-B343BC9F92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C8E835-7291-427D-948E-B544E36AD1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06094" y="4127455"/>
            <a:ext cx="4351911" cy="29643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000" cap="all" spc="600" baseline="0">
                <a:latin typeface="+mj-lt"/>
              </a:defRPr>
            </a:lvl1pPr>
          </a:lstStyle>
          <a:p>
            <a:pPr marL="228600" lvl="0" indent="-228600" algn="ctr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000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20B4D13-5F10-4886-AF0F-09B6ABB5C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" y="1431586"/>
            <a:ext cx="3467099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>
              <a:lnSpc>
                <a:spcPct val="15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5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5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50000"/>
              </a:lnSpc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EE7BCAD4-8DB6-482F-8DC0-F6D653F92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53394" y="1431586"/>
            <a:ext cx="3467106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>
              <a:lnSpc>
                <a:spcPct val="15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5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5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50000"/>
              </a:lnSpc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244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noFill/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CCBEC1-2F48-4E90-ADF0-BEE2B9E4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7A78D63-E00C-4155-A5B2-B3431A09A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153395" y="1061132"/>
            <a:ext cx="3464721" cy="823912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b="1" dirty="0">
                <a:latin typeface="+mj-lt"/>
              </a:defRPr>
            </a:lvl1pPr>
          </a:lstStyle>
          <a:p>
            <a:pPr marL="228600" lvl="0" indent="-228600" algn="ctr"/>
            <a:r>
              <a:rPr lang="en-US"/>
              <a:t>Click to 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60C17447-B870-4054-B568-8B6B321EC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53394" y="2108201"/>
            <a:ext cx="3464722" cy="3684588"/>
          </a:xfr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marL="228600" lvl="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228600" lvl="1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marL="228600" lvl="2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228600" lvl="3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228600" lvl="4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335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7F3105-8D8F-4FF3-9A7F-0F067BB810A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117255-8347-4647-9EA2-7ED06A73C1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F3E8482-B43D-4B69-8645-6B735F91B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478" y="587829"/>
            <a:ext cx="5326022" cy="527322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DDD410-5ABA-46A5-B282-F37437EFB673}"/>
              </a:ext>
            </a:extLst>
          </p:cNvPr>
          <p:cNvSpPr/>
          <p:nvPr userDrawn="1"/>
        </p:nvSpPr>
        <p:spPr>
          <a:xfrm>
            <a:off x="1159727" y="1224451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BC9CBF-CF7B-4E39-9FD1-961882EC596A}"/>
              </a:ext>
            </a:extLst>
          </p:cNvPr>
          <p:cNvSpPr/>
          <p:nvPr userDrawn="1"/>
        </p:nvSpPr>
        <p:spPr>
          <a:xfrm>
            <a:off x="657060" y="698704"/>
            <a:ext cx="4473025" cy="570179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7A3D921-B9D5-42DC-9037-298968D94C95}"/>
              </a:ext>
            </a:extLst>
          </p:cNvPr>
          <p:cNvGrpSpPr/>
          <p:nvPr userDrawn="1"/>
        </p:nvGrpSpPr>
        <p:grpSpPr>
          <a:xfrm>
            <a:off x="657060" y="435124"/>
            <a:ext cx="5134751" cy="6215741"/>
            <a:chOff x="252031" y="391887"/>
            <a:chExt cx="7433283" cy="621574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BDB1890-91F2-49FC-B0F4-3F3FF11B6A1A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A62F937-16D4-4A6C-B247-D0A62BC6560D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9335681-5A6F-48BE-8160-2000D0F242FB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546851"/>
            <a:ext cx="4101084" cy="3396749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0457"/>
            <a:ext cx="4101084" cy="979308"/>
          </a:xfrm>
        </p:spPr>
        <p:txBody>
          <a:bodyPr anchor="b"/>
          <a:lstStyle>
            <a:lvl1pPr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915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A85DE8-81C6-4A53-8754-137A795CA5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66073F-5CD2-4EAC-890A-F6BB43D2B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8171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A85DE8-81C6-4A53-8754-137A795CA5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66073F-5CD2-4EAC-890A-F6BB43D2B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58047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571B4-4133-4DE5-AD8F-A341842CBE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AC00-5FCA-4A4E-A036-2FCBDEAF17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803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4919153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DCA22-1DF2-42CB-8741-F0CE575EA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4" y="1676400"/>
            <a:ext cx="5196241" cy="3352800"/>
          </a:xfrm>
        </p:spPr>
        <p:txBody>
          <a:bodyPr>
            <a:normAutofit/>
          </a:bodyPr>
          <a:lstStyle>
            <a:lvl1pPr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D89F3-6B87-4C54-83B9-A6481CB4F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9394" y="365125"/>
            <a:ext cx="4114801" cy="5811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79D679C-E90D-4916-BCE6-71C32B831E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9938" y="1088572"/>
            <a:ext cx="4572000" cy="45720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200B3-102B-4BB6-AEB0-D99EE027F09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450C90-6D4A-4D50-B15D-91C587AABC6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762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9927771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325050-38BE-4AB2-B450-8DC9C0EDD386}"/>
              </a:ext>
            </a:extLst>
          </p:cNvPr>
          <p:cNvGrpSpPr/>
          <p:nvPr userDrawn="1"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D68A4CE-A5FD-4656-82E1-43D586CC441E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E66B1E37-8CEC-44ED-A239-C755B72AC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7E28405-97F5-4E03-86F1-FAE2FEA6CFF8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719FCC9B-E3B8-49CF-BD22-D553FFAAE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775"/>
            <a:ext cx="4351911" cy="2384466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F21EA87-CE67-4A1E-B2E0-513F775C76A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199" y="3886241"/>
            <a:ext cx="4351910" cy="296437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 spc="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ADF661-E593-4423-A8A8-F22C943907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BD6A50-BDFC-4B4C-9D3B-53B545F5318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143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B599FEC8-12D0-4EB5-8573-C891D56C84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4491700-C4EB-4143-ACD3-DE153BF9DD9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506094" y="4127455"/>
            <a:ext cx="4351910" cy="296437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 spc="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F17219-39C2-44C1-BFC9-BA0D7ACD78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87118E-1B0A-407B-BDCE-B343BC9F92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5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noFill/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CCBEC1-2F48-4E90-ADF0-BEE2B9E4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67F380C-58A9-4490-AC57-579A90290F3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53400" y="1061132"/>
            <a:ext cx="3464717" cy="823912"/>
          </a:xfrm>
          <a:ln>
            <a:noFill/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A285A94-0E4E-47DC-8E61-41F684F3700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3400" y="2108201"/>
            <a:ext cx="3464717" cy="36845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354FBDC8-CD65-4972-A821-C25297B1A8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9082" y="489291"/>
            <a:ext cx="2873833" cy="592092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42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D40C7A-92CE-46D6-B056-C75D73663328}"/>
              </a:ext>
            </a:extLst>
          </p:cNvPr>
          <p:cNvSpPr/>
          <p:nvPr userDrawn="1"/>
        </p:nvSpPr>
        <p:spPr>
          <a:xfrm>
            <a:off x="609600" y="391887"/>
            <a:ext cx="7075714" cy="5878284"/>
          </a:xfrm>
          <a:prstGeom prst="rect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877C5F-FF39-4400-9C13-0D7F04A0C78F}"/>
              </a:ext>
            </a:extLst>
          </p:cNvPr>
          <p:cNvSpPr/>
          <p:nvPr userDrawn="1"/>
        </p:nvSpPr>
        <p:spPr>
          <a:xfrm>
            <a:off x="6727371" y="54430"/>
            <a:ext cx="1238278" cy="65531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E90E16-AEC5-4F82-85B0-DDEA26AA93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097484" y="0"/>
            <a:ext cx="5094515" cy="6858000"/>
          </a:xfrm>
          <a:solidFill>
            <a:schemeClr val="bg1">
              <a:lumMod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1A2116-206B-49CD-9ECC-078E4F72904C}"/>
              </a:ext>
            </a:extLst>
          </p:cNvPr>
          <p:cNvSpPr/>
          <p:nvPr userDrawn="1"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9E75A6-06C5-49D0-9164-3098CE0E53D8}"/>
              </a:ext>
            </a:extLst>
          </p:cNvPr>
          <p:cNvSpPr/>
          <p:nvPr userDrawn="1"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7F3105-8D8F-4FF3-9A7F-0F067BB810A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7943" y="2546851"/>
            <a:ext cx="5138057" cy="3396749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3" y="1480457"/>
            <a:ext cx="5138057" cy="979308"/>
          </a:xfrm>
        </p:spPr>
        <p:txBody>
          <a:bodyPr anchor="b"/>
          <a:lstStyle>
            <a:lvl1pPr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117255-8347-4647-9EA2-7ED06A73C1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251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2E9CCD-6BB8-4209-A6BA-8518679560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00191" y="470641"/>
            <a:ext cx="5220309" cy="59167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8CB484-5390-4B2F-9BFB-D0733BEE88A5}"/>
              </a:ext>
            </a:extLst>
          </p:cNvPr>
          <p:cNvGrpSpPr/>
          <p:nvPr userDrawn="1"/>
        </p:nvGrpSpPr>
        <p:grpSpPr>
          <a:xfrm>
            <a:off x="657060" y="435124"/>
            <a:ext cx="5134751" cy="6215741"/>
            <a:chOff x="252031" y="391887"/>
            <a:chExt cx="7433283" cy="621574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167" y="1099002"/>
            <a:ext cx="4226024" cy="573989"/>
          </a:xfrm>
        </p:spPr>
        <p:txBody>
          <a:bodyPr lIns="0" rIns="0">
            <a:noAutofit/>
          </a:bodyPr>
          <a:lstStyle>
            <a:lvl1pPr>
              <a:defRPr sz="3200" b="1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67" y="2145234"/>
            <a:ext cx="4226024" cy="3857329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1804" y="1737564"/>
            <a:ext cx="4197802" cy="407670"/>
          </a:xfrm>
        </p:spPr>
        <p:txBody>
          <a:bodyPr lIns="0" rIns="0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11BA1-4F61-4FA7-9C20-685B3689CAE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EF357A5-40C6-41A4-B1BE-0AF78D459A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789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/>
          <a:lstStyle>
            <a:lvl1pPr marL="0" indent="0" algn="ctr">
              <a:buNone/>
              <a:defRPr sz="2400" spc="3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189038"/>
            <a:ext cx="11002962" cy="49879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4C8ED9-0534-4EC5-8080-49DFF65B3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b="1" spc="3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6E0AC-4834-46AF-A953-9EE372259D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4F2F3C-7D16-40A3-A7C1-77AE127D5D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861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27C465-B000-4905-9328-DBAB7930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F3059-D5B9-418C-A60B-C3C8E261E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884" y="1188720"/>
            <a:ext cx="11000232" cy="498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7F727-48BD-4EB4-B57F-5AC03BEB1A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884" y="646830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7166C798-72CE-4F2D-9A04-013F24A2659F}"/>
              </a:ext>
            </a:extLst>
          </p:cNvPr>
          <p:cNvSpPr/>
          <p:nvPr userDrawn="1"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CE58C5-CE1C-415B-8591-25A53FF2A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05746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27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3" r:id="rId5"/>
    <p:sldLayoutId id="2147483657" r:id="rId6"/>
    <p:sldLayoutId id="2147483663" r:id="rId7"/>
    <p:sldLayoutId id="2147483669" r:id="rId8"/>
    <p:sldLayoutId id="2147483661" r:id="rId9"/>
    <p:sldLayoutId id="2147483666" r:id="rId10"/>
    <p:sldLayoutId id="2147483670" r:id="rId11"/>
    <p:sldLayoutId id="2147483667" r:id="rId12"/>
    <p:sldLayoutId id="2147483668" r:id="rId13"/>
    <p:sldLayoutId id="2147483665" r:id="rId14"/>
    <p:sldLayoutId id="2147483671" r:id="rId15"/>
    <p:sldLayoutId id="2147483655" r:id="rId16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3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88000"/>
                    </a14:imgEffect>
                  </a14:imgLayer>
                </a14:imgProps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5422483-EBF2-47BE-B245-6CC0364854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1372" y="2150624"/>
            <a:ext cx="6609256" cy="1508126"/>
          </a:xfrm>
        </p:spPr>
        <p:txBody>
          <a:bodyPr>
            <a:normAutofit/>
          </a:bodyPr>
          <a:lstStyle/>
          <a:p>
            <a:r>
              <a:rPr lang="en-US" sz="3600" b="0" i="0" spc="200" dirty="0">
                <a:effectLst/>
                <a:latin typeface="Arial" panose="020B0604020202020204" pitchFamily="34" charset="0"/>
              </a:rPr>
              <a:t>Map Generation in Autonomous Racing</a:t>
            </a:r>
            <a:endParaRPr lang="LID4096" sz="3600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5951280-1B62-45C3-93C0-9A5C79A23B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754652"/>
            <a:ext cx="6609256" cy="88266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b="0" i="0" spc="300" dirty="0">
                <a:effectLst/>
                <a:latin typeface="Arial" panose="020B0604020202020204" pitchFamily="34" charset="0"/>
              </a:rPr>
              <a:t>A </a:t>
            </a:r>
            <a:r>
              <a:rPr lang="en-US" b="0" i="0" spc="300" dirty="0" err="1">
                <a:effectLst/>
                <a:latin typeface="Arial" panose="020B0604020202020204" pitchFamily="34" charset="0"/>
              </a:rPr>
              <a:t>Comparision</a:t>
            </a:r>
            <a:r>
              <a:rPr lang="en-US" b="0" i="0" spc="300" dirty="0">
                <a:effectLst/>
                <a:latin typeface="Arial" panose="020B0604020202020204" pitchFamily="34" charset="0"/>
              </a:rPr>
              <a:t> of a Classic </a:t>
            </a:r>
            <a:r>
              <a:rPr lang="en-US" b="0" i="0" spc="300" dirty="0" err="1">
                <a:effectLst/>
                <a:latin typeface="Arial" panose="020B0604020202020204" pitchFamily="34" charset="0"/>
              </a:rPr>
              <a:t>Heuristical</a:t>
            </a:r>
            <a:r>
              <a:rPr lang="en-US" b="0" i="0" spc="300" dirty="0">
                <a:effectLst/>
                <a:latin typeface="Arial" panose="020B0604020202020204" pitchFamily="34" charset="0"/>
              </a:rPr>
              <a:t> Algorithm and</a:t>
            </a:r>
            <a:br>
              <a:rPr lang="en-US" spc="300" dirty="0"/>
            </a:br>
            <a:r>
              <a:rPr lang="en-US" b="0" i="0" spc="300" dirty="0">
                <a:effectLst/>
                <a:latin typeface="Arial" panose="020B0604020202020204" pitchFamily="34" charset="0"/>
              </a:rPr>
              <a:t>Machine Leaning</a:t>
            </a:r>
            <a:endParaRPr lang="en-US" spc="3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334C6-726A-4B9A-9754-9F0E8D18057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1982065"/>
            <a:ext cx="4114800" cy="365125"/>
          </a:xfrm>
        </p:spPr>
        <p:txBody>
          <a:bodyPr/>
          <a:lstStyle/>
          <a:p>
            <a:pPr algn="ctr"/>
            <a:r>
              <a:rPr lang="en-US" sz="2400" dirty="0"/>
              <a:t>Alexander Seidler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46AD9-825A-4993-BC26-0BE935BB5B7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49063" y="6405563"/>
            <a:ext cx="642937" cy="407987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67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07D96C15-F8D9-C083-2D54-E2220C945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DA146C-1BC6-4B76-BB77-D1A6B8800D5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9" y="6405746"/>
            <a:ext cx="642731" cy="40780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EB75109E-1461-01B1-3D03-C48D66D9C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6094" y="4127455"/>
            <a:ext cx="4244206" cy="968334"/>
          </a:xfrm>
        </p:spPr>
        <p:txBody>
          <a:bodyPr/>
          <a:lstStyle/>
          <a:p>
            <a:pPr marL="457200" lvl="1" indent="0">
              <a:buNone/>
            </a:pPr>
            <a:r>
              <a:rPr lang="en-US" sz="2000" dirty="0"/>
              <a:t>Classical Algorithm</a:t>
            </a:r>
          </a:p>
          <a:p>
            <a:pPr marL="457200" lvl="1" indent="0">
              <a:buNone/>
            </a:pPr>
            <a:r>
              <a:rPr lang="en-US" sz="2000" dirty="0"/>
              <a:t>Machine Learning Algorithm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033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2692392-49BD-44C3-A781-3905A74FC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Basis: Master Project by Vaishnav/Agrawal</a:t>
            </a:r>
          </a:p>
          <a:p>
            <a:r>
              <a:rPr lang="en-US" sz="2400" dirty="0"/>
              <a:t>Given </a:t>
            </a:r>
            <a:r>
              <a:rPr lang="en-US" sz="2400" dirty="0" err="1"/>
              <a:t>pointcloud</a:t>
            </a:r>
            <a:r>
              <a:rPr lang="en-US" sz="2400" dirty="0"/>
              <a:t> from slam calculate </a:t>
            </a:r>
          </a:p>
          <a:p>
            <a:pPr marL="0" indent="0">
              <a:buNone/>
            </a:pPr>
            <a:r>
              <a:rPr lang="en-US" sz="2400" dirty="0"/>
              <a:t>   centerline </a:t>
            </a:r>
          </a:p>
          <a:p>
            <a:r>
              <a:rPr lang="en-US" sz="2400" dirty="0"/>
              <a:t>Improvements</a:t>
            </a:r>
          </a:p>
          <a:p>
            <a:pPr lvl="1"/>
            <a:r>
              <a:rPr lang="en-US" sz="2000" dirty="0" err="1"/>
              <a:t>Spacial</a:t>
            </a:r>
            <a:r>
              <a:rPr lang="en-US" sz="2000" dirty="0"/>
              <a:t> sorting using TSP Approximation</a:t>
            </a:r>
          </a:p>
          <a:p>
            <a:pPr lvl="1"/>
            <a:r>
              <a:rPr lang="en-US" sz="2000" dirty="0"/>
              <a:t>Readding of missing points</a:t>
            </a:r>
          </a:p>
          <a:p>
            <a:pPr lvl="2"/>
            <a:r>
              <a:rPr lang="en-US" sz="1600" dirty="0"/>
              <a:t>For each cone: guess position of corresponding cone</a:t>
            </a:r>
          </a:p>
          <a:p>
            <a:pPr lvl="2"/>
            <a:r>
              <a:rPr lang="en-US" sz="1600" dirty="0"/>
              <a:t>If none there add the guessed one</a:t>
            </a:r>
          </a:p>
          <a:p>
            <a:pPr lvl="1"/>
            <a:r>
              <a:rPr lang="en-US" sz="2000" dirty="0" err="1"/>
              <a:t>Incoorparaion</a:t>
            </a:r>
            <a:r>
              <a:rPr lang="en-US" sz="2000" dirty="0"/>
              <a:t> of covariance</a:t>
            </a:r>
          </a:p>
          <a:p>
            <a:pPr lvl="1"/>
            <a:endParaRPr lang="en-US" sz="2000" dirty="0"/>
          </a:p>
          <a:p>
            <a:pPr marL="0" indent="0">
              <a:buNone/>
            </a:pPr>
            <a:endParaRPr lang="LID4096" sz="24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57109B7-56AD-4449-A536-642E2B41A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Classical Algorithm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20F1AF-2D71-4273-8CFC-7BA540EAF5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C450F661-F8AC-4977-AB6F-5579314A0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953" y="1070765"/>
            <a:ext cx="5104985" cy="1741490"/>
          </a:xfrm>
          <a:prstGeom prst="rect">
            <a:avLst/>
          </a:prstGeom>
        </p:spPr>
      </p:pic>
      <p:pic>
        <p:nvPicPr>
          <p:cNvPr id="12" name="Picture 11" descr="A picture containing indoor, blur&#10;&#10;Description automatically generated">
            <a:extLst>
              <a:ext uri="{FF2B5EF4-FFF2-40B4-BE49-F238E27FC236}">
                <a16:creationId xmlns:a16="http://schemas.microsoft.com/office/drawing/2014/main" id="{0A5F79B7-F38D-460D-AFC6-88586842A6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952" y="3040473"/>
            <a:ext cx="4893165" cy="137698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40724D-2C74-4426-B33D-328B0F595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5289" y="4663690"/>
            <a:ext cx="5223980" cy="176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2692392-49BD-44C3-A781-3905A74FC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189038"/>
            <a:ext cx="5122545" cy="4987925"/>
          </a:xfrm>
        </p:spPr>
        <p:txBody>
          <a:bodyPr/>
          <a:lstStyle/>
          <a:p>
            <a:r>
              <a:rPr lang="en-US" dirty="0"/>
              <a:t>Input/Output Design</a:t>
            </a:r>
          </a:p>
          <a:p>
            <a:pPr lvl="1"/>
            <a:r>
              <a:rPr lang="en-US" dirty="0"/>
              <a:t>Input: Immediate surrounding cones as image</a:t>
            </a:r>
          </a:p>
          <a:p>
            <a:pPr lvl="1"/>
            <a:r>
              <a:rPr lang="en-US" dirty="0"/>
              <a:t>Output: curvatures describing the course of track ahead</a:t>
            </a:r>
          </a:p>
          <a:p>
            <a:pPr lvl="1"/>
            <a:endParaRPr lang="en-US" dirty="0"/>
          </a:p>
          <a:p>
            <a:r>
              <a:rPr lang="en-US" dirty="0"/>
              <a:t>Standard CNN architecture</a:t>
            </a:r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57109B7-56AD-4449-A536-642E2B41A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Machine learning Algorithm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20F1AF-2D71-4273-8CFC-7BA540EAF5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7F26528E-6EE8-4A85-8F4F-B67CB94B6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076" y="3946106"/>
            <a:ext cx="4970997" cy="1469313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D6C08F8-329E-4913-899E-F39CCDDFF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9371" y="1119654"/>
            <a:ext cx="5845680" cy="196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00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07D96C15-F8D9-C083-2D54-E2220C945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DA146C-1BC6-4B76-BB77-D1A6B8800D5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9" y="6405746"/>
            <a:ext cx="642731" cy="40780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EB75109E-1461-01B1-3D03-C48D66D9C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6094" y="4127455"/>
            <a:ext cx="4244206" cy="968334"/>
          </a:xfrm>
        </p:spPr>
        <p:txBody>
          <a:bodyPr/>
          <a:lstStyle/>
          <a:p>
            <a:pPr marL="457200" lvl="1" indent="0">
              <a:buNone/>
            </a:pPr>
            <a:r>
              <a:rPr lang="en-US" sz="2000" dirty="0"/>
              <a:t>Analysis </a:t>
            </a:r>
          </a:p>
          <a:p>
            <a:pPr marL="457200" lvl="1" indent="0">
              <a:buNone/>
            </a:pPr>
            <a:r>
              <a:rPr lang="en-US" sz="2000" dirty="0"/>
              <a:t>Comparison</a:t>
            </a:r>
          </a:p>
        </p:txBody>
      </p:sp>
    </p:spTree>
    <p:extLst>
      <p:ext uri="{BB962C8B-B14F-4D97-AF65-F5344CB8AC3E}">
        <p14:creationId xmlns:p14="http://schemas.microsoft.com/office/powerpoint/2010/main" val="2555054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2692392-49BD-44C3-A781-3905A74FC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030" y="880203"/>
            <a:ext cx="5062245" cy="1189038"/>
          </a:xfrm>
        </p:spPr>
        <p:txBody>
          <a:bodyPr>
            <a:normAutofit lnSpcReduction="10000"/>
          </a:bodyPr>
          <a:lstStyle/>
          <a:p>
            <a:r>
              <a:rPr lang="de-DE" dirty="0"/>
              <a:t>Works </a:t>
            </a:r>
            <a:r>
              <a:rPr lang="de-DE" dirty="0" err="1"/>
              <a:t>well</a:t>
            </a:r>
            <a:r>
              <a:rPr lang="de-DE" dirty="0"/>
              <a:t> for simple </a:t>
            </a:r>
            <a:r>
              <a:rPr lang="de-DE" dirty="0" err="1"/>
              <a:t>cases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non-</a:t>
            </a:r>
            <a:r>
              <a:rPr lang="de-DE" dirty="0" err="1"/>
              <a:t>detections</a:t>
            </a:r>
            <a:endParaRPr lang="de-DE" dirty="0"/>
          </a:p>
          <a:p>
            <a:pPr lvl="1"/>
            <a:r>
              <a:rPr lang="de-DE" dirty="0" err="1"/>
              <a:t>arbitrary</a:t>
            </a:r>
            <a:r>
              <a:rPr lang="de-DE" dirty="0"/>
              <a:t> </a:t>
            </a:r>
            <a:r>
              <a:rPr lang="de-DE" dirty="0" err="1"/>
              <a:t>cones</a:t>
            </a:r>
            <a:r>
              <a:rPr lang="de-DE" dirty="0"/>
              <a:t> </a:t>
            </a:r>
            <a:r>
              <a:rPr lang="de-DE" dirty="0" err="1"/>
              <a:t>sorting</a:t>
            </a:r>
            <a:r>
              <a:rPr lang="de-DE" dirty="0"/>
              <a:t> </a:t>
            </a:r>
            <a:endParaRPr lang="LID4096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57109B7-56AD-4449-A536-642E2B41A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Analysis – Classical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20F1AF-2D71-4273-8CFC-7BA540EAF5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4FEDFD7C-3441-4F95-BC2D-18D0E48AD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40" y="5177480"/>
            <a:ext cx="4549507" cy="1432168"/>
          </a:xfrm>
          <a:prstGeom prst="rect">
            <a:avLst/>
          </a:prstGeom>
        </p:spPr>
      </p:pic>
      <p:pic>
        <p:nvPicPr>
          <p:cNvPr id="6" name="Picture 5" descr="Radar chart&#10;&#10;Description automatically generated">
            <a:extLst>
              <a:ext uri="{FF2B5EF4-FFF2-40B4-BE49-F238E27FC236}">
                <a16:creationId xmlns:a16="http://schemas.microsoft.com/office/drawing/2014/main" id="{DCDA3969-7E15-41B0-B7C1-24DEA3D14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30" y="2069241"/>
            <a:ext cx="4615155" cy="1523246"/>
          </a:xfrm>
          <a:prstGeom prst="rect">
            <a:avLst/>
          </a:prstGeom>
        </p:spPr>
      </p:pic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F2B1219A-9862-439E-9CB8-940AC429F49A}"/>
              </a:ext>
            </a:extLst>
          </p:cNvPr>
          <p:cNvSpPr txBox="1">
            <a:spLocks/>
          </p:cNvSpPr>
          <p:nvPr/>
        </p:nvSpPr>
        <p:spPr>
          <a:xfrm>
            <a:off x="509840" y="4107375"/>
            <a:ext cx="4759534" cy="10701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Fails for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erroneous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1"/>
            <a:r>
              <a:rPr lang="de-DE" dirty="0" err="1"/>
              <a:t>Incomplete</a:t>
            </a:r>
            <a:r>
              <a:rPr lang="de-DE" dirty="0"/>
              <a:t> </a:t>
            </a:r>
            <a:r>
              <a:rPr lang="de-DE" dirty="0" err="1"/>
              <a:t>tracks</a:t>
            </a:r>
            <a:endParaRPr lang="de-DE" dirty="0"/>
          </a:p>
          <a:p>
            <a:pPr lvl="1"/>
            <a:r>
              <a:rPr lang="de-DE" dirty="0" err="1"/>
              <a:t>misidentified</a:t>
            </a:r>
            <a:r>
              <a:rPr lang="de-DE" dirty="0"/>
              <a:t> </a:t>
            </a:r>
            <a:r>
              <a:rPr lang="de-DE" dirty="0" err="1"/>
              <a:t>colors</a:t>
            </a:r>
            <a:endParaRPr lang="LID4096" dirty="0"/>
          </a:p>
        </p:txBody>
      </p:sp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83670C7C-8109-4CF4-AEFA-C4AD8F084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615" y="2652063"/>
            <a:ext cx="4447741" cy="3980728"/>
          </a:xfrm>
          <a:prstGeom prst="rect">
            <a:avLst/>
          </a:prstGeom>
        </p:spPr>
      </p:pic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DD7E0EBA-9AE6-4104-A0CC-9B64F30A25E7}"/>
              </a:ext>
            </a:extLst>
          </p:cNvPr>
          <p:cNvSpPr txBox="1">
            <a:spLocks/>
          </p:cNvSpPr>
          <p:nvPr/>
        </p:nvSpPr>
        <p:spPr>
          <a:xfrm>
            <a:off x="6321362" y="1142119"/>
            <a:ext cx="5062245" cy="11890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Simulated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1"/>
            <a:r>
              <a:rPr lang="de-DE" dirty="0" err="1"/>
              <a:t>Sometimes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/</a:t>
            </a:r>
            <a:r>
              <a:rPr lang="de-DE" dirty="0" err="1"/>
              <a:t>sometimes</a:t>
            </a:r>
            <a:r>
              <a:rPr lang="de-DE" dirty="0"/>
              <a:t> not at all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53313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2692392-49BD-44C3-A781-3905A74FC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629" y="1194204"/>
            <a:ext cx="5062245" cy="1542521"/>
          </a:xfrm>
        </p:spPr>
        <p:txBody>
          <a:bodyPr>
            <a:norm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Network </a:t>
            </a:r>
            <a:r>
              <a:rPr lang="de-DE" dirty="0" err="1"/>
              <a:t>successfully</a:t>
            </a:r>
            <a:r>
              <a:rPr lang="de-DE" dirty="0"/>
              <a:t> </a:t>
            </a:r>
            <a:r>
              <a:rPr lang="de-DE" dirty="0" err="1"/>
              <a:t>drives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track </a:t>
            </a:r>
          </a:p>
          <a:p>
            <a:r>
              <a:rPr lang="de-DE" dirty="0"/>
              <a:t>Very </a:t>
            </a:r>
            <a:r>
              <a:rPr lang="de-DE" dirty="0" err="1"/>
              <a:t>error</a:t>
            </a:r>
            <a:r>
              <a:rPr lang="de-DE" dirty="0"/>
              <a:t> resilient</a:t>
            </a:r>
          </a:p>
          <a:p>
            <a:endParaRPr lang="LID4096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57109B7-56AD-4449-A536-642E2B41A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Analysis – ML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20F1AF-2D71-4273-8CFC-7BA540EAF5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42894CA-37D6-4C63-B5DF-BD1098058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89038"/>
            <a:ext cx="5522242" cy="2296332"/>
          </a:xfrm>
          <a:prstGeom prst="rect">
            <a:avLst/>
          </a:prstGeom>
        </p:spPr>
      </p:pic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02F31922-D494-48EB-87CE-7905964EFDFE}"/>
              </a:ext>
            </a:extLst>
          </p:cNvPr>
          <p:cNvSpPr txBox="1">
            <a:spLocks/>
          </p:cNvSpPr>
          <p:nvPr/>
        </p:nvSpPr>
        <p:spPr>
          <a:xfrm>
            <a:off x="828629" y="2585655"/>
            <a:ext cx="10528473" cy="43523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Centerline of </a:t>
            </a:r>
            <a:r>
              <a:rPr lang="de-DE" dirty="0" err="1"/>
              <a:t>whole</a:t>
            </a:r>
            <a:r>
              <a:rPr lang="de-DE" dirty="0"/>
              <a:t> track </a:t>
            </a:r>
            <a:r>
              <a:rPr lang="de-DE" dirty="0" err="1"/>
              <a:t>cant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easily</a:t>
            </a:r>
            <a:r>
              <a:rPr lang="de-DE" dirty="0"/>
              <a:t> </a:t>
            </a:r>
            <a:r>
              <a:rPr lang="de-DE" dirty="0" err="1"/>
              <a:t>determined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LID4096" dirty="0"/>
          </a:p>
        </p:txBody>
      </p:sp>
      <p:pic>
        <p:nvPicPr>
          <p:cNvPr id="14" name="Picture 1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BB41098-2EA8-482E-B81A-59B1E05FB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764" y="3042143"/>
            <a:ext cx="3994990" cy="2434074"/>
          </a:xfrm>
          <a:prstGeom prst="rect">
            <a:avLst/>
          </a:prstGeom>
        </p:spPr>
      </p:pic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0F8A84AE-9CEC-465D-86BB-834CBCDF011A}"/>
              </a:ext>
            </a:extLst>
          </p:cNvPr>
          <p:cNvSpPr txBox="1">
            <a:spLocks/>
          </p:cNvSpPr>
          <p:nvPr/>
        </p:nvSpPr>
        <p:spPr>
          <a:xfrm>
            <a:off x="5876382" y="4167313"/>
            <a:ext cx="5062245" cy="1189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Deviation </a:t>
            </a:r>
            <a:r>
              <a:rPr lang="de-DE" dirty="0" err="1"/>
              <a:t>from</a:t>
            </a:r>
            <a:r>
              <a:rPr lang="de-DE" dirty="0"/>
              <a:t> track </a:t>
            </a:r>
            <a:r>
              <a:rPr lang="de-DE" dirty="0" err="1"/>
              <a:t>center</a:t>
            </a:r>
            <a:r>
              <a:rPr lang="de-DE" dirty="0"/>
              <a:t> </a:t>
            </a:r>
            <a:r>
              <a:rPr lang="de-DE" dirty="0" err="1"/>
              <a:t>automatically</a:t>
            </a:r>
            <a:r>
              <a:rPr lang="de-DE" dirty="0"/>
              <a:t> </a:t>
            </a:r>
            <a:r>
              <a:rPr lang="de-DE" dirty="0" err="1"/>
              <a:t>corrected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633832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887FDE-D5DA-4C72-968A-6D15BF2B7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189038"/>
            <a:ext cx="5501481" cy="4987925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Machine</a:t>
            </a:r>
            <a:r>
              <a:rPr lang="de-DE" dirty="0"/>
              <a:t> Learning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High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tolerance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Produces</a:t>
            </a:r>
            <a:r>
              <a:rPr lang="de-DE" dirty="0"/>
              <a:t> approximative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centerline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yields</a:t>
            </a:r>
            <a:r>
              <a:rPr lang="de-DE" dirty="0"/>
              <a:t> ~16FPS, </a:t>
            </a:r>
            <a:r>
              <a:rPr lang="de-DE" dirty="0" err="1"/>
              <a:t>consistent</a:t>
            </a:r>
            <a:endParaRPr lang="LID4096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57109B7-56AD-4449-A536-642E2B41A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/>
              <a:t>Comparison</a:t>
            </a:r>
            <a:endParaRPr lang="LID4096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43BAFC6F-AA74-F443-CE7B-EE22BE67F1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20F1AF-2D71-4273-8CFC-7BA540EAF5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BBE0B478-D747-4B4A-92A4-24FE7FB203FC}"/>
              </a:ext>
            </a:extLst>
          </p:cNvPr>
          <p:cNvSpPr txBox="1">
            <a:spLocks/>
          </p:cNvSpPr>
          <p:nvPr/>
        </p:nvSpPr>
        <p:spPr>
          <a:xfrm>
            <a:off x="6096000" y="1181025"/>
            <a:ext cx="5501481" cy="4987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Classical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Very </a:t>
            </a:r>
            <a:r>
              <a:rPr lang="de-DE" dirty="0" err="1"/>
              <a:t>brittle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Produces</a:t>
            </a:r>
            <a:r>
              <a:rPr lang="de-DE" dirty="0"/>
              <a:t> </a:t>
            </a:r>
            <a:r>
              <a:rPr lang="de-DE" dirty="0" err="1"/>
              <a:t>complete</a:t>
            </a:r>
            <a:r>
              <a:rPr lang="de-DE" dirty="0"/>
              <a:t> </a:t>
            </a:r>
            <a:r>
              <a:rPr lang="de-DE" dirty="0" err="1"/>
              <a:t>accurate</a:t>
            </a:r>
            <a:r>
              <a:rPr lang="de-DE" dirty="0"/>
              <a:t> </a:t>
            </a:r>
            <a:r>
              <a:rPr lang="de-DE" dirty="0" err="1"/>
              <a:t>centerline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unuseable</a:t>
            </a:r>
            <a:r>
              <a:rPr lang="de-DE" dirty="0"/>
              <a:t> </a:t>
            </a:r>
            <a:r>
              <a:rPr lang="de-DE" dirty="0" err="1"/>
              <a:t>output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yields</a:t>
            </a:r>
            <a:r>
              <a:rPr lang="de-DE" dirty="0"/>
              <a:t> ~1.6FPS, </a:t>
            </a: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number</a:t>
            </a:r>
            <a:r>
              <a:rPr lang="de-DE" dirty="0"/>
              <a:t> of </a:t>
            </a:r>
            <a:r>
              <a:rPr lang="de-DE" dirty="0" err="1"/>
              <a:t>cones</a:t>
            </a:r>
            <a:endParaRPr lang="LID4096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19933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E07E55F-B764-405B-92ED-292F37F39F7B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 rotWithShape="1">
          <a:blip r:embed="rId3"/>
          <a:srcRect l="6190" t="1" r="31170" b="1"/>
          <a:stretch/>
        </p:blipFill>
        <p:spPr>
          <a:xfrm>
            <a:off x="6400191" y="470641"/>
            <a:ext cx="5220309" cy="5916718"/>
          </a:xfrm>
          <a:noFill/>
        </p:spPr>
      </p:pic>
      <p:sp>
        <p:nvSpPr>
          <p:cNvPr id="45" name="Title 2">
            <a:extLst>
              <a:ext uri="{FF2B5EF4-FFF2-40B4-BE49-F238E27FC236}">
                <a16:creationId xmlns:a16="http://schemas.microsoft.com/office/drawing/2014/main" id="{BF0E8895-B8B8-E7B5-6C4F-D3B8780C0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167" y="1099002"/>
            <a:ext cx="4226024" cy="573989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7" name="Content Placeholder 3">
            <a:extLst>
              <a:ext uri="{FF2B5EF4-FFF2-40B4-BE49-F238E27FC236}">
                <a16:creationId xmlns:a16="http://schemas.microsoft.com/office/drawing/2014/main" id="{ADF2FF83-8340-DBD5-9C59-FD5017004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099" y="2157266"/>
            <a:ext cx="4478159" cy="3857329"/>
          </a:xfrm>
        </p:spPr>
        <p:txBody>
          <a:bodyPr>
            <a:normAutofit/>
          </a:bodyPr>
          <a:lstStyle/>
          <a:p>
            <a:r>
              <a:rPr lang="en-US" sz="2000" dirty="0"/>
              <a:t>Improvements made classical approach robust</a:t>
            </a:r>
          </a:p>
          <a:p>
            <a:r>
              <a:rPr lang="en-US" sz="2000" dirty="0"/>
              <a:t>ML useable for real life tests, runtime suitable for </a:t>
            </a:r>
            <a:r>
              <a:rPr lang="en-US" sz="2000" dirty="0" err="1"/>
              <a:t>realtime</a:t>
            </a:r>
            <a:r>
              <a:rPr lang="en-US" sz="2000" dirty="0"/>
              <a:t>, can use in 1</a:t>
            </a:r>
            <a:r>
              <a:rPr lang="en-US" sz="2000" baseline="30000" dirty="0"/>
              <a:t>st</a:t>
            </a:r>
            <a:r>
              <a:rPr lang="en-US" sz="2000" dirty="0"/>
              <a:t> round</a:t>
            </a:r>
          </a:p>
          <a:p>
            <a:r>
              <a:rPr lang="en-US" sz="2000" dirty="0"/>
              <a:t>Classical map generation once 1</a:t>
            </a:r>
            <a:r>
              <a:rPr lang="en-US" sz="2000" baseline="30000" dirty="0"/>
              <a:t>st</a:t>
            </a:r>
            <a:r>
              <a:rPr lang="en-US" sz="2000" dirty="0"/>
              <a:t> round completed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9DEB6-F4EF-41E4-859A-770C9EE8A91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549269" y="6405746"/>
            <a:ext cx="642731" cy="40780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157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Triangular design ceiling">
            <a:extLst>
              <a:ext uri="{FF2B5EF4-FFF2-40B4-BE49-F238E27FC236}">
                <a16:creationId xmlns:a16="http://schemas.microsoft.com/office/drawing/2014/main" id="{ECE6809B-9586-4FFC-9D20-26C51CA9653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6C8E487-ADDC-4F1B-A30A-BAABB4998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35508" y="20298"/>
            <a:ext cx="12192000" cy="6858000"/>
          </a:xfrm>
          <a:prstGeom prst="rect">
            <a:avLst/>
          </a:prstGeom>
          <a:solidFill>
            <a:srgbClr val="2F334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1BEC607-8474-408E-A7AC-48A065F31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dirty="0"/>
              <a:t>THANK YOU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3E9BAE4F-16CE-4F5D-9BC7-2CB992790F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  <p:sp>
        <p:nvSpPr>
          <p:cNvPr id="25" name="Rectangle: Single Corner Snipped 24" descr="Footer accent box">
            <a:extLst>
              <a:ext uri="{FF2B5EF4-FFF2-40B4-BE49-F238E27FC236}">
                <a16:creationId xmlns:a16="http://schemas.microsoft.com/office/drawing/2014/main" id="{ADA66B68-D364-4C11-9AA9-052CEAC914E1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17F9E2-0E31-4010-80D8-F343F24E6E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78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101BE14-DED5-4930-BC00-B374586E0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Major </a:t>
            </a:r>
            <a:r>
              <a:rPr lang="de-DE" dirty="0" err="1"/>
              <a:t>car</a:t>
            </a:r>
            <a:r>
              <a:rPr lang="de-DE" dirty="0"/>
              <a:t> </a:t>
            </a:r>
            <a:r>
              <a:rPr lang="de-DE" dirty="0" err="1"/>
              <a:t>brands</a:t>
            </a:r>
            <a:r>
              <a:rPr lang="de-DE" dirty="0"/>
              <a:t> </a:t>
            </a:r>
            <a:r>
              <a:rPr lang="de-DE" dirty="0" err="1"/>
              <a:t>looking</a:t>
            </a:r>
            <a:r>
              <a:rPr lang="de-DE" dirty="0"/>
              <a:t> </a:t>
            </a:r>
            <a:r>
              <a:rPr lang="de-DE" dirty="0" err="1"/>
              <a:t>into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   </a:t>
            </a:r>
            <a:r>
              <a:rPr lang="de-DE" dirty="0" err="1"/>
              <a:t>self</a:t>
            </a:r>
            <a:r>
              <a:rPr lang="de-DE" dirty="0"/>
              <a:t> </a:t>
            </a:r>
            <a:r>
              <a:rPr lang="de-DE" dirty="0" err="1"/>
              <a:t>driving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Implement </a:t>
            </a:r>
            <a:r>
              <a:rPr lang="de-DE" dirty="0" err="1"/>
              <a:t>autonomous</a:t>
            </a:r>
            <a:r>
              <a:rPr lang="de-DE" dirty="0"/>
              <a:t> </a:t>
            </a:r>
            <a:r>
              <a:rPr lang="de-DE" dirty="0" err="1"/>
              <a:t>driving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   in </a:t>
            </a:r>
            <a:r>
              <a:rPr lang="de-DE" dirty="0" err="1"/>
              <a:t>Raceyard</a:t>
            </a:r>
            <a:r>
              <a:rPr lang="de-DE" dirty="0"/>
              <a:t> </a:t>
            </a:r>
            <a:r>
              <a:rPr lang="de-DE" dirty="0" err="1"/>
              <a:t>too</a:t>
            </a:r>
            <a:endParaRPr lang="de-D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5648C68-EF1D-4C53-BC18-1931821FA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Map generation?</a:t>
            </a:r>
            <a:endParaRPr lang="LID4096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D27A2-1D29-4463-BFD4-AE71254D53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D543D4-3EC3-4E3C-B5C9-72958CCBF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785" y="3912350"/>
            <a:ext cx="3222816" cy="175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744B77-F24F-4402-8A4F-FCEB96F79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269" y="3912350"/>
            <a:ext cx="3222816" cy="17566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AA898C-CCEA-4687-B0C2-D1DA5C323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5552" y="994336"/>
            <a:ext cx="4321335" cy="8746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B31B38-1C04-4E81-B2A9-EB7D8A9C4B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4755" y="1340574"/>
            <a:ext cx="4321335" cy="8447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860D79-C30C-4583-B854-193BA6CAD3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3958" y="1609962"/>
            <a:ext cx="4321335" cy="9111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DA06DE-F626-4D19-8F93-6F8E592E1B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1851" y="1842527"/>
            <a:ext cx="4321335" cy="9479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72D716F-EDE8-4874-8053-DB3EEE68FF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5785" y="2101534"/>
            <a:ext cx="4305294" cy="896124"/>
          </a:xfrm>
          <a:prstGeom prst="rect">
            <a:avLst/>
          </a:prstGeom>
        </p:spPr>
      </p:pic>
      <p:sp>
        <p:nvSpPr>
          <p:cNvPr id="22" name="Title 6">
            <a:extLst>
              <a:ext uri="{FF2B5EF4-FFF2-40B4-BE49-F238E27FC236}">
                <a16:creationId xmlns:a16="http://schemas.microsoft.com/office/drawing/2014/main" id="{762114D4-0DC7-4552-B407-76306983B019}"/>
              </a:ext>
            </a:extLst>
          </p:cNvPr>
          <p:cNvSpPr txBox="1">
            <a:spLocks/>
          </p:cNvSpPr>
          <p:nvPr/>
        </p:nvSpPr>
        <p:spPr>
          <a:xfrm>
            <a:off x="4719085" y="3910154"/>
            <a:ext cx="2236699" cy="17588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spc="300" baseline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8800" dirty="0"/>
              <a:t>+</a:t>
            </a:r>
            <a:endParaRPr lang="LID4096" sz="8800" dirty="0"/>
          </a:p>
        </p:txBody>
      </p:sp>
    </p:spTree>
    <p:extLst>
      <p:ext uri="{BB962C8B-B14F-4D97-AF65-F5344CB8AC3E}">
        <p14:creationId xmlns:p14="http://schemas.microsoft.com/office/powerpoint/2010/main" val="294726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5648C68-EF1D-4C53-BC18-1931821FA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898" y="593675"/>
            <a:ext cx="4226024" cy="573989"/>
          </a:xfrm>
        </p:spPr>
        <p:txBody>
          <a:bodyPr anchor="ctr">
            <a:normAutofit/>
          </a:bodyPr>
          <a:lstStyle/>
          <a:p>
            <a:r>
              <a:rPr lang="en-US" dirty="0"/>
              <a:t>Autonomous pipeline</a:t>
            </a:r>
            <a:endParaRPr lang="LID4096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D27A2-1D29-4463-BFD4-AE71254D533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549269" y="6405746"/>
            <a:ext cx="642731" cy="40780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graphicFrame>
        <p:nvGraphicFramePr>
          <p:cNvPr id="12" name="Content Placeholder 7">
            <a:extLst>
              <a:ext uri="{FF2B5EF4-FFF2-40B4-BE49-F238E27FC236}">
                <a16:creationId xmlns:a16="http://schemas.microsoft.com/office/drawing/2014/main" id="{E6B618BC-7534-4225-8887-19ED8766B9F1}"/>
              </a:ext>
            </a:extLst>
          </p:cNvPr>
          <p:cNvGraphicFramePr>
            <a:graphicFrameLocks noGrp="1"/>
          </p:cNvGraphicFramePr>
          <p:nvPr>
            <p:ph sz="quarter" idx="16"/>
            <p:extLst>
              <p:ext uri="{D42A27DB-BD31-4B8C-83A1-F6EECF244321}">
                <p14:modId xmlns:p14="http://schemas.microsoft.com/office/powerpoint/2010/main" val="3032334886"/>
              </p:ext>
            </p:extLst>
          </p:nvPr>
        </p:nvGraphicFramePr>
        <p:xfrm>
          <a:off x="769412" y="1433167"/>
          <a:ext cx="4226025" cy="48311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" name="Content Placeholder 8">
            <a:extLst>
              <a:ext uri="{FF2B5EF4-FFF2-40B4-BE49-F238E27FC236}">
                <a16:creationId xmlns:a16="http://schemas.microsoft.com/office/drawing/2014/main" id="{235BB109-6540-4022-BF10-83876C24D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182226" y="4630493"/>
            <a:ext cx="4225925" cy="1775253"/>
          </a:xfrm>
          <a:prstGeom prst="rect">
            <a:avLst/>
          </a:prstGeom>
          <a:noFill/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CA49BFB-9A20-4BAE-A0DA-398B36D4FC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2226" y="278944"/>
            <a:ext cx="5706271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2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4CC9AA91-6AD8-4CCC-8AEB-C26FF8AF2D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312386CD-4CA2-4EFC-B121-5718D95EF2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F62D9591-47A1-4CAA-8088-843D60197F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3E4DB92F-1A3B-43B8-97EC-F90131FF12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86C67EE6-B4F8-47A7-83F7-062F216370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08A6B93-03AD-4797-9D28-D4C7899DC6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A5E1E815-9E7C-4475-9EBD-5DA7503AB2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5D5FBF1D-F4DF-40D6-8488-3F6EF0F8F9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FE3924E-5F6A-4701-BECF-A590FFF27F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 uiExpand="1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9DECD2-B85E-4CB3-BBFB-C64131454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34354" y="1123090"/>
            <a:ext cx="5138057" cy="503641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Goals (</a:t>
            </a:r>
            <a:r>
              <a:rPr lang="en-US" sz="2000" dirty="0" err="1"/>
              <a:t>Raceyard</a:t>
            </a:r>
            <a:r>
              <a:rPr lang="en-US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Foundations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Machine Learning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Discrete Curvature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Development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Methods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Classical approach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Machine learning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Evaluation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Comparison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Conclusion</a:t>
            </a:r>
          </a:p>
        </p:txBody>
      </p:sp>
      <p:sp>
        <p:nvSpPr>
          <p:cNvPr id="10" name="Rectangle: Single Corner Snipped 9" descr="Footer accent box">
            <a:extLst>
              <a:ext uri="{FF2B5EF4-FFF2-40B4-BE49-F238E27FC236}">
                <a16:creationId xmlns:a16="http://schemas.microsoft.com/office/drawing/2014/main" id="{CDA9F8EC-2836-4D7A-8BB2-6D1C849515C1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5E833F-FD8B-46E5-BD16-A82D3EDA85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4" name="Picture Placeholder 1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527A9E6-2178-4603-AC6A-A6C45AEE73A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2000"/>
                    </a14:imgEffect>
                  </a14:imgLayer>
                </a14:imgProps>
              </a:ext>
            </a:extLst>
          </a:blip>
          <a:srcRect l="10132" t="648" r="37082" b="-648"/>
          <a:stretch/>
        </p:blipFill>
        <p:spPr>
          <a:xfrm>
            <a:off x="7302023" y="-1"/>
            <a:ext cx="4889978" cy="6954253"/>
          </a:xfrm>
          <a:solidFill>
            <a:schemeClr val="bg1">
              <a:lumMod val="50000"/>
            </a:schemeClr>
          </a:solidFill>
        </p:spPr>
      </p:pic>
      <p:sp>
        <p:nvSpPr>
          <p:cNvPr id="15" name="Title 6">
            <a:extLst>
              <a:ext uri="{FF2B5EF4-FFF2-40B4-BE49-F238E27FC236}">
                <a16:creationId xmlns:a16="http://schemas.microsoft.com/office/drawing/2014/main" id="{1DBD44CD-DD7D-4A31-B4AC-4F2569E75B52}"/>
              </a:ext>
            </a:extLst>
          </p:cNvPr>
          <p:cNvSpPr txBox="1">
            <a:spLocks/>
          </p:cNvSpPr>
          <p:nvPr/>
        </p:nvSpPr>
        <p:spPr>
          <a:xfrm>
            <a:off x="957942" y="143782"/>
            <a:ext cx="5138057" cy="9793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8532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3E1EF-1275-4405-A90A-6AFBF4D1CB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2" name="Content Placeholder 11" descr="Diagram&#10;&#10;Description automatically generated">
            <a:extLst>
              <a:ext uri="{FF2B5EF4-FFF2-40B4-BE49-F238E27FC236}">
                <a16:creationId xmlns:a16="http://schemas.microsoft.com/office/drawing/2014/main" id="{39350F76-2767-4513-9C3F-BD4B5DCCC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37554" y="709309"/>
            <a:ext cx="5326062" cy="2719691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D639DD7-F3B1-4D4B-9741-0091146B9F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1854201"/>
            <a:ext cx="4101084" cy="40894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Solve map generation, necessary to drive autonomously in FSD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 on existing classical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Implementation of novel ML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Goals: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Robustness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Misdetection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Non-detection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Over-detection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Runtime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utilization of SLAM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LID4096" dirty="0"/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13742A23-0D2F-45B5-8FDA-DBC4E849961B}"/>
              </a:ext>
            </a:extLst>
          </p:cNvPr>
          <p:cNvSpPr txBox="1">
            <a:spLocks/>
          </p:cNvSpPr>
          <p:nvPr/>
        </p:nvSpPr>
        <p:spPr>
          <a:xfrm>
            <a:off x="7124165" y="4775302"/>
            <a:ext cx="4101084" cy="9793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LID4096" dirty="0"/>
          </a:p>
        </p:txBody>
      </p:sp>
      <p:sp>
        <p:nvSpPr>
          <p:cNvPr id="15" name="Title 6">
            <a:extLst>
              <a:ext uri="{FF2B5EF4-FFF2-40B4-BE49-F238E27FC236}">
                <a16:creationId xmlns:a16="http://schemas.microsoft.com/office/drawing/2014/main" id="{E7D10E04-31D2-4D8D-B360-48C4E8BC591C}"/>
              </a:ext>
            </a:extLst>
          </p:cNvPr>
          <p:cNvSpPr txBox="1">
            <a:spLocks/>
          </p:cNvSpPr>
          <p:nvPr/>
        </p:nvSpPr>
        <p:spPr>
          <a:xfrm>
            <a:off x="595884" y="782794"/>
            <a:ext cx="4101084" cy="9793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Goals</a:t>
            </a:r>
            <a:endParaRPr lang="LID4096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99C571-DB0A-4A9E-8A4D-91B78A5DE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554" y="3967859"/>
            <a:ext cx="5333745" cy="214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91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07D96C15-F8D9-C083-2D54-E2220C945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/>
          <a:lstStyle/>
          <a:p>
            <a:r>
              <a:rPr lang="en-US" dirty="0"/>
              <a:t>Foundations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DA146C-1BC6-4B76-BB77-D1A6B8800D5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9" y="6405746"/>
            <a:ext cx="642731" cy="40780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EB75109E-1461-01B1-3D03-C48D66D9C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6094" y="4127455"/>
            <a:ext cx="4244206" cy="968334"/>
          </a:xfrm>
        </p:spPr>
        <p:txBody>
          <a:bodyPr/>
          <a:lstStyle/>
          <a:p>
            <a:pPr marL="457200" lvl="1" indent="0">
              <a:buNone/>
            </a:pPr>
            <a:r>
              <a:rPr lang="en-US" sz="2000" dirty="0"/>
              <a:t>Machine Learning </a:t>
            </a:r>
          </a:p>
          <a:p>
            <a:pPr marL="457200" lvl="1" indent="0">
              <a:buNone/>
            </a:pPr>
            <a:r>
              <a:rPr lang="en-US" sz="2000" dirty="0"/>
              <a:t>Discrete Curvature </a:t>
            </a:r>
          </a:p>
          <a:p>
            <a:pPr marL="457200" lvl="1" indent="0">
              <a:buNone/>
            </a:pPr>
            <a:r>
              <a:rPr lang="en-US" sz="2000" dirty="0"/>
              <a:t>Development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435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E2E1D58-A21E-40C0-ABF2-A0381A5EF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Primarily used for image input</a:t>
            </a:r>
          </a:p>
          <a:p>
            <a:pPr lvl="1"/>
            <a:r>
              <a:rPr lang="en-US" dirty="0"/>
              <a:t>Adds convolution layers, and pooling layers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AD74327-538C-4C10-B022-5E7DFEAD5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– CNN</a:t>
            </a:r>
            <a:endParaRPr lang="LID4096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FD0B26-A764-404E-9177-79F557225D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37AEF-E770-4AE6-865A-08187F4EAA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1FDDDF9-FE20-4DAA-A328-C66A2C00C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69" y="2411412"/>
            <a:ext cx="6096000" cy="3257550"/>
          </a:xfrm>
          <a:prstGeom prst="rect">
            <a:avLst/>
          </a:prstGeom>
        </p:spPr>
      </p:pic>
      <p:pic>
        <p:nvPicPr>
          <p:cNvPr id="2050" name="Picture 2" descr="Schematic representation of a convolution-and pooling layer in a CNN. |  Download Scientific Diagram">
            <a:extLst>
              <a:ext uri="{FF2B5EF4-FFF2-40B4-BE49-F238E27FC236}">
                <a16:creationId xmlns:a16="http://schemas.microsoft.com/office/drawing/2014/main" id="{D171356E-6948-4F88-9879-BDA970383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935" y="1174918"/>
            <a:ext cx="4392254" cy="2406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65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25" descr="Shape, arrow&#10;&#10;Description automatically generated">
            <a:extLst>
              <a:ext uri="{FF2B5EF4-FFF2-40B4-BE49-F238E27FC236}">
                <a16:creationId xmlns:a16="http://schemas.microsoft.com/office/drawing/2014/main" id="{9D95B6BA-974F-43C1-A196-0A61AEACB1A4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7565355" y="1066546"/>
            <a:ext cx="2338499" cy="2255604"/>
          </a:xfrm>
          <a:solidFill>
            <a:srgbClr val="2F3342"/>
          </a:solidFill>
          <a:effectLst>
            <a:softEdge rad="0"/>
          </a:effectLst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79F21BC3-08D3-4BA6-9E72-14ABEE966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89" y="287633"/>
            <a:ext cx="4226024" cy="573989"/>
          </a:xfrm>
        </p:spPr>
        <p:txBody>
          <a:bodyPr/>
          <a:lstStyle/>
          <a:p>
            <a:r>
              <a:rPr lang="en-US" dirty="0"/>
              <a:t>Discrete Curvature</a:t>
            </a:r>
            <a:endParaRPr lang="LID4096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4565E0-A017-45A9-A530-3C097F7A99B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0246DF-8B1C-49BB-A571-F36DAB178B9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7" name="Content Placeholder 13">
            <a:extLst>
              <a:ext uri="{FF2B5EF4-FFF2-40B4-BE49-F238E27FC236}">
                <a16:creationId xmlns:a16="http://schemas.microsoft.com/office/drawing/2014/main" id="{B1E1D43E-C5D9-4609-81B5-485E2F053AA8}"/>
              </a:ext>
            </a:extLst>
          </p:cNvPr>
          <p:cNvSpPr txBox="1">
            <a:spLocks/>
          </p:cNvSpPr>
          <p:nvPr/>
        </p:nvSpPr>
        <p:spPr>
          <a:xfrm>
            <a:off x="554288" y="4577756"/>
            <a:ext cx="4318302" cy="1391875"/>
          </a:xfrm>
          <a:prstGeom prst="rect">
            <a:avLst/>
          </a:prstGeom>
          <a:solidFill>
            <a:srgbClr val="2F3342"/>
          </a:solidFill>
          <a:effectLst>
            <a:softEdge rad="0"/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/ radius of touching circle</a:t>
            </a:r>
          </a:p>
          <a:p>
            <a:r>
              <a:rPr lang="en-US" dirty="0"/>
              <a:t>Sign indicates “direction”</a:t>
            </a:r>
            <a:endParaRPr lang="LID4096" dirty="0"/>
          </a:p>
        </p:txBody>
      </p:sp>
      <p:sp>
        <p:nvSpPr>
          <p:cNvPr id="20" name="Title 9">
            <a:extLst>
              <a:ext uri="{FF2B5EF4-FFF2-40B4-BE49-F238E27FC236}">
                <a16:creationId xmlns:a16="http://schemas.microsoft.com/office/drawing/2014/main" id="{61493303-B5D9-4982-91AE-79857193D887}"/>
              </a:ext>
            </a:extLst>
          </p:cNvPr>
          <p:cNvSpPr txBox="1">
            <a:spLocks/>
          </p:cNvSpPr>
          <p:nvPr/>
        </p:nvSpPr>
        <p:spPr>
          <a:xfrm>
            <a:off x="540272" y="1104677"/>
            <a:ext cx="4226024" cy="573989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CONTINUUS Curvature</a:t>
            </a:r>
            <a:endParaRPr lang="LID4096" dirty="0"/>
          </a:p>
        </p:txBody>
      </p:sp>
      <p:sp>
        <p:nvSpPr>
          <p:cNvPr id="27" name="Content Placeholder 13">
            <a:extLst>
              <a:ext uri="{FF2B5EF4-FFF2-40B4-BE49-F238E27FC236}">
                <a16:creationId xmlns:a16="http://schemas.microsoft.com/office/drawing/2014/main" id="{196F12B7-5A91-4E62-9698-5DB028E152A0}"/>
              </a:ext>
            </a:extLst>
          </p:cNvPr>
          <p:cNvSpPr txBox="1">
            <a:spLocks/>
          </p:cNvSpPr>
          <p:nvPr/>
        </p:nvSpPr>
        <p:spPr>
          <a:xfrm>
            <a:off x="6575453" y="3603608"/>
            <a:ext cx="4318302" cy="2681282"/>
          </a:xfrm>
          <a:prstGeom prst="rect">
            <a:avLst/>
          </a:prstGeom>
          <a:solidFill>
            <a:srgbClr val="2F3342"/>
          </a:solidFill>
          <a:effectLst>
            <a:softEdge rad="0"/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Defined by two points, A and B and a heading in A</a:t>
            </a:r>
          </a:p>
          <a:p>
            <a:r>
              <a:rPr lang="en-US" dirty="0"/>
              <a:t>Used to approximate course of a polyline</a:t>
            </a:r>
            <a:endParaRPr lang="LID4096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C1D986-8219-4FD7-A9AA-924FA1294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51" y="1730407"/>
            <a:ext cx="4296375" cy="23625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9149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B3F25-591A-4267-8B9C-B4924064403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72370" y="6570078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¹https://dsalex1.github.io/BachelorThesisRaceyard/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0130D-35A6-4F97-A967-5355275F07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49269" y="6405746"/>
            <a:ext cx="642731" cy="40780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FAF84D-976E-4D91-8DE2-65464F01B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80457"/>
            <a:ext cx="5903105" cy="3866532"/>
          </a:xfrm>
          <a:prstGeom prst="rect">
            <a:avLst/>
          </a:prstGeom>
          <a:noFill/>
        </p:spPr>
      </p:pic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858BBA6-93B0-B8C9-8E2D-E553D5D5F1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546851"/>
            <a:ext cx="4207098" cy="3396749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In Web technologies, HTML/CSS/JavaScript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Easy prototyping and sharing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1800" dirty="0"/>
              <a:t>Uses </a:t>
            </a:r>
            <a:r>
              <a:rPr lang="en-US" sz="1800" dirty="0" err="1"/>
              <a:t>pyodide</a:t>
            </a:r>
            <a:r>
              <a:rPr lang="en-US" sz="1800" dirty="0"/>
              <a:t> to execute python using WASM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Completely statically hostable, no backend need e.g.: </a:t>
            </a:r>
            <a:r>
              <a:rPr lang="en-US" sz="1800" dirty="0" err="1"/>
              <a:t>github</a:t>
            </a:r>
            <a:r>
              <a:rPr lang="en-US" sz="1800" dirty="0"/>
              <a:t> pages¹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C047A12-F9BC-4F3C-B346-B3829EA38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0457"/>
            <a:ext cx="4101084" cy="979308"/>
          </a:xfrm>
        </p:spPr>
        <p:txBody>
          <a:bodyPr anchor="b">
            <a:normAutofit/>
          </a:bodyPr>
          <a:lstStyle/>
          <a:p>
            <a:r>
              <a:rPr lang="en-US" dirty="0"/>
              <a:t>Development Environment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43626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Custom 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F400"/>
      </a:accent1>
      <a:accent2>
        <a:srgbClr val="05D74D"/>
      </a:accent2>
      <a:accent3>
        <a:srgbClr val="2F3342"/>
      </a:accent3>
      <a:accent4>
        <a:srgbClr val="038B30"/>
      </a:accent4>
      <a:accent5>
        <a:srgbClr val="05EE55"/>
      </a:accent5>
      <a:accent6>
        <a:srgbClr val="70AD47"/>
      </a:accent6>
      <a:hlink>
        <a:srgbClr val="05D74D"/>
      </a:hlink>
      <a:folHlink>
        <a:srgbClr val="C0F400"/>
      </a:folHlink>
    </a:clrScheme>
    <a:fontScheme name="Custom 5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357351_Dark modernist presentation_mlw -v2" id="{02C8D846-7DC8-4EFF-94D8-823DF779E3A7}" vid="{402D83F6-A512-43E7-B905-390BB489C07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7f9b5e87859ce6d7eedbdc6e4e4205c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5e0075ee7624d6a846e01eb6183742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71340EA-4D3D-470F-B5D6-C0F623079401}">
  <ds:schemaRefs>
    <ds:schemaRef ds:uri="http://schemas.microsoft.com/office/infopath/2007/PartnerControls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71af3243-3dd4-4a8d-8c0d-dd76da1f02a5"/>
    <ds:schemaRef ds:uri="16c05727-aa75-4e4a-9b5f-8a80a1165891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26A0F1FB-B1B3-48EC-BFEE-FC0094A34C2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B834546-CF5A-40F0-B105-33C88EC059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Dark modernist presentation</Template>
  <TotalTime>9874</TotalTime>
  <Words>1350</Words>
  <Application>Microsoft Office PowerPoint</Application>
  <PresentationFormat>Widescreen</PresentationFormat>
  <Paragraphs>198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Map Generation in Autonomous Racing</vt:lpstr>
      <vt:lpstr>Why Map generation?</vt:lpstr>
      <vt:lpstr>Autonomous pipeline</vt:lpstr>
      <vt:lpstr>PowerPoint Presentation</vt:lpstr>
      <vt:lpstr>PowerPoint Presentation</vt:lpstr>
      <vt:lpstr>Foundations</vt:lpstr>
      <vt:lpstr>Machine learning – CNN</vt:lpstr>
      <vt:lpstr>Discrete Curvature</vt:lpstr>
      <vt:lpstr>Development Environment</vt:lpstr>
      <vt:lpstr>Methods</vt:lpstr>
      <vt:lpstr>Classical Algorithm</vt:lpstr>
      <vt:lpstr>Machine learning Algorithm</vt:lpstr>
      <vt:lpstr>Evaluation</vt:lpstr>
      <vt:lpstr>Analysis – Classical</vt:lpstr>
      <vt:lpstr>Analysis – ML</vt:lpstr>
      <vt:lpstr>Comparison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TITLE GOES HERE</dc:title>
  <dc:creator>Alex Seidler</dc:creator>
  <cp:lastModifiedBy>Alex Seidler</cp:lastModifiedBy>
  <cp:revision>7</cp:revision>
  <cp:lastPrinted>2022-03-23T11:15:42Z</cp:lastPrinted>
  <dcterms:created xsi:type="dcterms:W3CDTF">2022-03-17T04:59:31Z</dcterms:created>
  <dcterms:modified xsi:type="dcterms:W3CDTF">2022-03-25T08:05:45Z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